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-1168" y="-10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title>
      <c:tx>
        <c:rich>
          <a:bodyPr rot="0"/>
          <a:lstStyle/>
          <a:p>
            <a:pPr>
              <a:defRPr sz="4600" b="0" i="0" u="none" strike="noStrike">
                <a:solidFill>
                  <a:srgbClr val="1233D0"/>
                </a:solidFill>
                <a:latin typeface="Helvetica Neue"/>
              </a:defRPr>
            </a:pPr>
            <a:r>
              <a:rPr sz="4600" b="0" i="0" u="none" strike="noStrike">
                <a:solidFill>
                  <a:srgbClr val="1233D0"/>
                </a:solidFill>
                <a:latin typeface="Helvetica Neue"/>
              </a:rPr>
              <a:t>Título</a:t>
            </a:r>
          </a:p>
        </c:rich>
      </c:tx>
      <c:layout>
        <c:manualLayout>
          <c:xMode val="edge"/>
          <c:yMode val="edge"/>
          <c:x val="0.464018"/>
          <c:y val="0.0"/>
          <c:w val="0.0719643"/>
          <c:h val="0.10858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739218"/>
          <c:y val="0.108582"/>
          <c:w val="0.921078"/>
          <c:h val="0.747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Región 1</c:v>
                </c:pt>
              </c:strCache>
            </c:strRef>
          </c:tx>
          <c:spPr>
            <a:solidFill>
              <a:srgbClr val="1232D0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Abril</c:v>
                </c:pt>
                <c:pt idx="1">
                  <c:v>Mayo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17.0</c:v>
                </c:pt>
                <c:pt idx="1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B-C843-9CC3-9F707567596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Región 2</c:v>
                </c:pt>
              </c:strCache>
            </c:strRef>
          </c:tx>
          <c:spPr>
            <a:solidFill>
              <a:srgbClr val="6DD58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Abril</c:v>
                </c:pt>
                <c:pt idx="1">
                  <c:v>Mayo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55.0</c:v>
                </c:pt>
                <c:pt idx="1">
                  <c:v>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2B-C843-9CC3-9F707567596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Región 3</c:v>
                </c:pt>
              </c:strCache>
            </c:strRef>
          </c:tx>
          <c:spPr>
            <a:solidFill>
              <a:srgbClr val="E2764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Abril</c:v>
                </c:pt>
                <c:pt idx="1">
                  <c:v>Mayo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17.0</c:v>
                </c:pt>
                <c:pt idx="1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2B-C843-9CC3-9F707567596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Región 4</c:v>
                </c:pt>
              </c:strCache>
            </c:strRef>
          </c:tx>
          <c:spPr>
            <a:solidFill>
              <a:srgbClr val="FAE14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Abril</c:v>
                </c:pt>
                <c:pt idx="1">
                  <c:v>Mayo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17.0</c:v>
                </c:pt>
                <c:pt idx="1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2B-C843-9CC3-9F707567596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Región 5</c:v>
                </c:pt>
              </c:strCache>
            </c:strRef>
          </c:tx>
          <c:spPr>
            <a:solidFill>
              <a:srgbClr val="A6E3E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Abril</c:v>
                </c:pt>
                <c:pt idx="1">
                  <c:v>Mayo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17.0</c:v>
                </c:pt>
                <c:pt idx="1">
                  <c:v>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2B-C843-9CC3-9F7075675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79484600"/>
        <c:axId val="2078444008"/>
      </c:barChart>
      <c:catAx>
        <c:axId val="207948460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sz="3200" b="0" i="0" u="none" strike="noStrike">
                    <a:solidFill>
                      <a:srgbClr val="000000"/>
                    </a:solidFill>
                    <a:latin typeface="Helvetica Neue"/>
                  </a:rPr>
                  <a:t>Eje de categorías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ES"/>
          </a:p>
        </c:txPr>
        <c:crossAx val="2078444008"/>
        <c:crosses val="autoZero"/>
        <c:auto val="1"/>
        <c:lblAlgn val="ctr"/>
        <c:lblOffset val="100"/>
        <c:noMultiLvlLbl val="1"/>
      </c:catAx>
      <c:valAx>
        <c:axId val="207844400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sz="3200" b="0" i="0" u="none" strike="noStrike">
                    <a:solidFill>
                      <a:srgbClr val="000000"/>
                    </a:solidFill>
                    <a:latin typeface="Helvetica Neue"/>
                  </a:rPr>
                  <a:t>Eje de valores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ES"/>
          </a:p>
        </c:txPr>
        <c:crossAx val="2079484600"/>
        <c:crosses val="autoZero"/>
        <c:crossBetween val="between"/>
        <c:majorUnit val="15.0"/>
        <c:minorUnit val="7.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49775"/>
          <c:y val="0.113423"/>
          <c:w val="0.924818"/>
          <c:h val="0.058869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000000"/>
              </a:solidFill>
              <a:latin typeface="Helvetica Neue"/>
            </a:defRPr>
          </a:pPr>
          <a:endParaRPr lang="es-E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c:style val="2"/>
  <c:chart>
    <c:title>
      <c:tx>
        <c:rich>
          <a:bodyPr rot="0"/>
          <a:lstStyle/>
          <a:p>
            <a:pPr>
              <a:defRPr sz="4600" b="0" i="0" u="none" strike="noStrike">
                <a:solidFill>
                  <a:srgbClr val="1233D0"/>
                </a:solidFill>
                <a:latin typeface="Helvetica Neue"/>
              </a:defRPr>
            </a:pPr>
            <a:r>
              <a:rPr sz="4600" b="0" i="0" u="none" strike="noStrike">
                <a:solidFill>
                  <a:srgbClr val="1233D0"/>
                </a:solidFill>
                <a:latin typeface="Helvetica Neue"/>
              </a:rPr>
              <a:t>Título</a:t>
            </a:r>
          </a:p>
        </c:rich>
      </c:tx>
      <c:layout>
        <c:manualLayout>
          <c:xMode val="edge"/>
          <c:yMode val="edge"/>
          <c:x val="0.464824"/>
          <c:y val="0.0"/>
          <c:w val="0.0703519"/>
          <c:h val="0.11015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0.0722655"/>
          <c:y val="0.110151"/>
          <c:w val="0.905328"/>
          <c:h val="0.74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ln w="76200" cap="flat">
              <a:solidFill>
                <a:srgbClr val="1233D0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1233D0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38-0D4A-BA8D-42A32FA5C2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ln w="76200" cap="flat">
              <a:solidFill>
                <a:srgbClr val="6DD58F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6DD58F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20.0</c:v>
                </c:pt>
                <c:pt idx="1">
                  <c:v>20.0</c:v>
                </c:pt>
                <c:pt idx="2">
                  <c:v>20.0</c:v>
                </c:pt>
                <c:pt idx="3">
                  <c:v>20.0</c:v>
                </c:pt>
                <c:pt idx="4">
                  <c:v>20.0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38-0D4A-BA8D-42A32FA5C2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76200" cap="flat">
              <a:solidFill>
                <a:srgbClr val="E27641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E27641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30.0</c:v>
                </c:pt>
                <c:pt idx="1">
                  <c:v>30.0</c:v>
                </c:pt>
                <c:pt idx="2">
                  <c:v>30.0</c:v>
                </c:pt>
                <c:pt idx="3">
                  <c:v>30.0</c:v>
                </c:pt>
                <c:pt idx="4">
                  <c:v>30.0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38-0D4A-BA8D-42A32FA5C27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 4</c:v>
                </c:pt>
              </c:strCache>
            </c:strRef>
          </c:tx>
          <c:spPr>
            <a:ln w="76200" cap="flat">
              <a:solidFill>
                <a:srgbClr val="FAE14B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FAE14B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38-0D4A-BA8D-42A32FA5C27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 5</c:v>
                </c:pt>
              </c:strCache>
            </c:strRef>
          </c:tx>
          <c:spPr>
            <a:ln w="76200" cap="flat">
              <a:solidFill>
                <a:srgbClr val="A6E3EB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A6E3EB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D38-0D4A-BA8D-42A32FA5C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598744"/>
        <c:axId val="2079606520"/>
      </c:lineChart>
      <c:catAx>
        <c:axId val="207959874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sz="3200" b="0" i="0" u="none" strike="noStrike">
                    <a:solidFill>
                      <a:srgbClr val="000000"/>
                    </a:solidFill>
                    <a:latin typeface="Helvetica Neue"/>
                  </a:rPr>
                  <a:t>Eje de categorías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ES"/>
          </a:p>
        </c:txPr>
        <c:crossAx val="2079606520"/>
        <c:crosses val="autoZero"/>
        <c:auto val="1"/>
        <c:lblAlgn val="ctr"/>
        <c:lblOffset val="100"/>
        <c:noMultiLvlLbl val="1"/>
      </c:catAx>
      <c:valAx>
        <c:axId val="2079606520"/>
        <c:scaling>
          <c:orientation val="minMax"/>
          <c:max val="60.0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32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sz="3200" b="0" i="0" u="none" strike="noStrike">
                    <a:solidFill>
                      <a:srgbClr val="000000"/>
                    </a:solidFill>
                    <a:latin typeface="Helvetica Neue"/>
                  </a:rPr>
                  <a:t>Eje de valores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s-ES"/>
          </a:p>
        </c:txPr>
        <c:crossAx val="2079598744"/>
        <c:crosses val="autoZero"/>
        <c:crossBetween val="midCat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0486598"/>
          <c:y val="0.137394"/>
          <c:w val="0.904096"/>
          <c:h val="0.059359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400" b="0" i="0" u="none" strike="noStrike">
              <a:solidFill>
                <a:srgbClr val="000000"/>
              </a:solidFill>
              <a:latin typeface="Helvetica Neue"/>
            </a:defRPr>
          </a:pPr>
          <a:endParaRPr lang="es-E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4050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ortada">
    <p:bg>
      <p:bgPr>
        <a:solidFill>
          <a:srgbClr val="123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1200" y="622300"/>
            <a:ext cx="1447800" cy="47256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[en] initiative for socio-economic analysis and knowledge…"/>
          <p:cNvSpPr txBox="1"/>
          <p:nvPr/>
        </p:nvSpPr>
        <p:spPr>
          <a:xfrm>
            <a:off x="17802401" y="12230523"/>
            <a:ext cx="5829301" cy="92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[en] initiative for socio-economic analysis and knowledge</a:t>
            </a:r>
          </a:p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[es] iniciativa para el análisis y el conocimiento socioeconómico</a:t>
            </a:r>
          </a:p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[eu] ikerketa eta ezagutza sozioekonomikorako ekimena</a:t>
            </a:r>
          </a:p>
        </p:txBody>
      </p:sp>
      <p:sp>
        <p:nvSpPr>
          <p:cNvPr id="15" name="La nueva economía vasca –…"/>
          <p:cNvSpPr/>
          <p:nvPr/>
        </p:nvSpPr>
        <p:spPr>
          <a:xfrm>
            <a:off x="638586" y="3225800"/>
            <a:ext cx="13208001" cy="375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817244">
              <a:defRPr sz="8118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pPr>
            <a:r>
              <a:t>La nueva economía vasca – </a:t>
            </a:r>
          </a:p>
          <a:p>
            <a:pPr algn="l" defTabSz="817244">
              <a:defRPr sz="8118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pPr>
            <a:r>
              <a:t>4 Grandes Retos para un Futuro progresista </a:t>
            </a:r>
          </a:p>
        </p:txBody>
      </p:sp>
      <p:sp>
        <p:nvSpPr>
          <p:cNvPr id="16" name="Sara de la Rica"/>
          <p:cNvSpPr txBox="1"/>
          <p:nvPr/>
        </p:nvSpPr>
        <p:spPr>
          <a:xfrm>
            <a:off x="599207" y="7678539"/>
            <a:ext cx="4716286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>
            <a:lvl1pPr algn="l">
              <a:spcBef>
                <a:spcPts val="2000"/>
              </a:spcBef>
              <a:defRPr sz="5300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pPr defTabSz="914400"/>
            <a:r>
              <a:t>Sara de la Rica</a:t>
            </a:r>
          </a:p>
        </p:txBody>
      </p:sp>
      <p:sp>
        <p:nvSpPr>
          <p:cNvPr id="17" name="25/01/2020"/>
          <p:cNvSpPr txBox="1"/>
          <p:nvPr/>
        </p:nvSpPr>
        <p:spPr>
          <a:xfrm>
            <a:off x="799187" y="11618946"/>
            <a:ext cx="61859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25/01/2020</a:t>
            </a:r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571199" y="13042900"/>
            <a:ext cx="453239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3850" y="389466"/>
            <a:ext cx="1117577" cy="36477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01140" y="13089242"/>
            <a:ext cx="466268" cy="477672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821531">
              <a:defRPr sz="2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43602" y="13050897"/>
            <a:ext cx="424994" cy="43180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2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centrado con tit.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608541" indent="-608541">
              <a:buChar char="→ "/>
            </a:lvl1pPr>
            <a:lvl2pPr marL="1243541" indent="-608541">
              <a:buChar char="• "/>
            </a:lvl2pPr>
            <a:lvl3pPr marL="1878541" indent="-608541">
              <a:buChar char="-"/>
            </a:lvl3pPr>
            <a:lvl4pPr marL="2513541" indent="-608541">
              <a:buChar char="✓"/>
            </a:lvl4pPr>
            <a:lvl5pPr marL="3148541" indent="-608541">
              <a:buChar char="✦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762000" y="1510970"/>
            <a:ext cx="19866681" cy="100363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500"/>
            </a:lvl1pPr>
          </a:lstStyle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762000" y="3117972"/>
            <a:ext cx="11130654" cy="9296401"/>
          </a:xfrm>
          <a:prstGeom prst="rect">
            <a:avLst/>
          </a:prstGeom>
        </p:spPr>
        <p:txBody>
          <a:bodyPr>
            <a:normAutofit/>
          </a:bodyPr>
          <a:lstStyle>
            <a:lvl1pPr marL="608541" indent="-608541">
              <a:buChar char="→ "/>
            </a:lvl1pPr>
            <a:lvl2pPr marL="1243541" indent="-608541">
              <a:buChar char="• "/>
            </a:lvl2pPr>
            <a:lvl3pPr marL="1878541" indent="-608541">
              <a:buChar char="-"/>
            </a:lvl3pPr>
            <a:lvl4pPr marL="2513541" indent="-608541">
              <a:buChar char="✓"/>
            </a:lvl4pPr>
            <a:lvl5pPr marL="3148541" indent="-608541">
              <a:buChar char="✦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ca con título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8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áfico de bar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67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graphicFrame>
        <p:nvGraphicFramePr>
          <p:cNvPr id="68" name="Título"/>
          <p:cNvGraphicFramePr/>
          <p:nvPr/>
        </p:nvGraphicFramePr>
        <p:xfrm>
          <a:off x="1455776" y="2607965"/>
          <a:ext cx="19994424" cy="1062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áfico de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77" name="Título de la presentación (cambiar en maestra)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Título de la presentación (cambiar en maestra)</a:t>
            </a:r>
          </a:p>
        </p:txBody>
      </p:sp>
      <p:graphicFrame>
        <p:nvGraphicFramePr>
          <p:cNvPr id="78" name="Título"/>
          <p:cNvGraphicFramePr/>
          <p:nvPr/>
        </p:nvGraphicFramePr>
        <p:xfrm>
          <a:off x="1455776" y="2759289"/>
          <a:ext cx="20452691" cy="1047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bg>
      <p:bgPr>
        <a:solidFill>
          <a:srgbClr val="123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el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2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pic>
        <p:nvPicPr>
          <p:cNvPr id="8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1200" y="622300"/>
            <a:ext cx="1447800" cy="47256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571199" y="13042900"/>
            <a:ext cx="453239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88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82389" y="353050"/>
            <a:ext cx="977365" cy="31901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733500" y="13121603"/>
            <a:ext cx="466269" cy="477672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 defTabSz="821531">
              <a:defRPr sz="2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574274" y="13048958"/>
            <a:ext cx="453238" cy="4610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1689100" y="7112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762000" y="3117972"/>
            <a:ext cx="22860000" cy="92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>
              <a:buSzPct val="100000"/>
              <a:defRPr sz="4200"/>
            </a:lvl2pPr>
            <a:lvl3pPr>
              <a:buSzPct val="100000"/>
              <a:defRPr sz="3800"/>
            </a:lvl3pPr>
            <a:lvl4pPr>
              <a:buSzPct val="100000"/>
              <a:defRPr sz="3400"/>
            </a:lvl4pPr>
            <a:lvl5pPr>
              <a:buSzPct val="100000"/>
              <a:defRPr sz="30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La nueva economía vasca  –  4 Grandes Retos para un Futuro progresista"/>
          <p:cNvSpPr txBox="1"/>
          <p:nvPr/>
        </p:nvSpPr>
        <p:spPr>
          <a:xfrm>
            <a:off x="768162" y="317744"/>
            <a:ext cx="12823764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0" b="0" i="0" u="none" strike="noStrike" cap="none" spc="0" baseline="0">
          <a:solidFill>
            <a:srgbClr val="1233D0"/>
          </a:solidFill>
          <a:uFillTx/>
          <a:latin typeface="+mn-lt"/>
          <a:ea typeface="+mn-ea"/>
          <a:cs typeface="+mn-cs"/>
          <a:sym typeface="NeuzeitS-Book"/>
        </a:defRPr>
      </a:lvl9pPr>
    </p:titleStyle>
    <p:bodyStyle>
      <a:lvl1pPr marL="228600" marR="0" indent="-228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00000"/>
        <a:buFontTx/>
        <a:buAutoNum type="arabicPeriod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96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AutoNum type="arabicPeriod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831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AutoNum type="arabicPeriod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466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AutoNum type="arabicPeriod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01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AutoNum type="arabicPeriod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736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371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06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641730" marR="0" indent="-56173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1233D0"/>
        </a:buClr>
        <a:buSzPct val="12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6.t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1200" y="622300"/>
            <a:ext cx="1447800" cy="47256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[en] initiative for socio-economic analysis and knowledge…"/>
          <p:cNvSpPr txBox="1"/>
          <p:nvPr/>
        </p:nvSpPr>
        <p:spPr>
          <a:xfrm>
            <a:off x="17802401" y="12230523"/>
            <a:ext cx="5829301" cy="922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[en] initiative for socio-economic analysis and knowledge</a:t>
            </a:r>
          </a:p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[es] iniciativa para el análisis y el conocimiento socioeconómico</a:t>
            </a:r>
          </a:p>
          <a:p>
            <a:pPr algn="l" defTabSz="457200">
              <a:lnSpc>
                <a:spcPct val="120000"/>
              </a:lnSpc>
              <a:def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[eu] ikerketa eta ezagutza sozioekonomikorako ekimena</a:t>
            </a:r>
          </a:p>
        </p:txBody>
      </p:sp>
      <p:sp>
        <p:nvSpPr>
          <p:cNvPr id="123" name="La nueva economía vasca –…"/>
          <p:cNvSpPr/>
          <p:nvPr/>
        </p:nvSpPr>
        <p:spPr>
          <a:xfrm>
            <a:off x="638586" y="3225800"/>
            <a:ext cx="13208001" cy="375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817244">
              <a:defRPr sz="8118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pPr>
            <a:r>
              <a:t>La nueva economía vasca – </a:t>
            </a:r>
          </a:p>
          <a:p>
            <a:pPr algn="l" defTabSz="817244">
              <a:defRPr sz="8118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pPr>
            <a:r>
              <a:t>4 Grandes Retos para un Futuro progresista </a:t>
            </a:r>
          </a:p>
        </p:txBody>
      </p:sp>
      <p:sp>
        <p:nvSpPr>
          <p:cNvPr id="124" name="Sara de la Rica"/>
          <p:cNvSpPr txBox="1"/>
          <p:nvPr/>
        </p:nvSpPr>
        <p:spPr>
          <a:xfrm>
            <a:off x="599207" y="7678539"/>
            <a:ext cx="5387936" cy="2140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normAutofit/>
          </a:bodyPr>
          <a:lstStyle>
            <a:lvl1pPr algn="l">
              <a:spcBef>
                <a:spcPts val="2000"/>
              </a:spcBef>
              <a:defRPr sz="5300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pPr defTabSz="914400"/>
            <a:r>
              <a:rPr dirty="0"/>
              <a:t>Sara de la Rica</a:t>
            </a:r>
            <a:endParaRPr lang="es-ES" dirty="0"/>
          </a:p>
          <a:p>
            <a:pPr defTabSz="914400"/>
            <a:r>
              <a:rPr lang="es-ES" dirty="0"/>
              <a:t>Fundación ISEAK</a:t>
            </a:r>
            <a:endParaRPr dirty="0"/>
          </a:p>
        </p:txBody>
      </p:sp>
      <p:sp>
        <p:nvSpPr>
          <p:cNvPr id="125" name="25/01/2020"/>
          <p:cNvSpPr txBox="1"/>
          <p:nvPr/>
        </p:nvSpPr>
        <p:spPr>
          <a:xfrm>
            <a:off x="799187" y="11618946"/>
            <a:ext cx="618593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rPr dirty="0"/>
              <a:t>25/01/2020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1833" y="3524250"/>
            <a:ext cx="17595173" cy="9467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30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sp>
        <p:nvSpPr>
          <p:cNvPr id="131" name="Reto 1: No olvidar a los perdedores de la crisis y del cambio técnico"/>
          <p:cNvSpPr txBox="1"/>
          <p:nvPr/>
        </p:nvSpPr>
        <p:spPr>
          <a:xfrm>
            <a:off x="684942" y="1761596"/>
            <a:ext cx="173605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000">
                <a:solidFill>
                  <a:srgbClr val="1934D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Reto</a:t>
            </a:r>
            <a:r>
              <a:rPr dirty="0"/>
              <a:t> 1: No </a:t>
            </a:r>
            <a:r>
              <a:rPr dirty="0" err="1"/>
              <a:t>olvidar</a:t>
            </a:r>
            <a:r>
              <a:rPr dirty="0"/>
              <a:t> 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perdedores</a:t>
            </a:r>
            <a:r>
              <a:rPr dirty="0"/>
              <a:t> de la crisis y del </a:t>
            </a:r>
            <a:r>
              <a:rPr dirty="0" err="1"/>
              <a:t>cambio</a:t>
            </a:r>
            <a:r>
              <a:rPr dirty="0"/>
              <a:t> </a:t>
            </a:r>
            <a:r>
              <a:rPr dirty="0" err="1"/>
              <a:t>técnico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32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56909" y="1686977"/>
            <a:ext cx="1790714" cy="179071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36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pic>
        <p:nvPicPr>
          <p:cNvPr id="137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7296" y="3350683"/>
            <a:ext cx="17429408" cy="886448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erfiles  del colectivo de perdedores:"/>
          <p:cNvSpPr txBox="1"/>
          <p:nvPr/>
        </p:nvSpPr>
        <p:spPr>
          <a:xfrm>
            <a:off x="8539525" y="2082799"/>
            <a:ext cx="730495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5500"/>
              </a:lnSpc>
              <a:defRPr sz="3733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Perfiles</a:t>
            </a:r>
            <a:r>
              <a:rPr dirty="0"/>
              <a:t>  del </a:t>
            </a:r>
            <a:r>
              <a:rPr dirty="0" err="1"/>
              <a:t>colectivo</a:t>
            </a:r>
            <a:r>
              <a:rPr dirty="0"/>
              <a:t> de </a:t>
            </a:r>
            <a:r>
              <a:rPr dirty="0" err="1"/>
              <a:t>perdedores</a:t>
            </a:r>
            <a:r>
              <a:rPr dirty="0"/>
              <a:t>: 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42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sp>
        <p:nvSpPr>
          <p:cNvPr id="143" name="Reto 2: Abordar el reto de la digitalización JUNTO a la formación/recualificación"/>
          <p:cNvSpPr txBox="1"/>
          <p:nvPr/>
        </p:nvSpPr>
        <p:spPr>
          <a:xfrm>
            <a:off x="684942" y="1761596"/>
            <a:ext cx="173605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000">
                <a:solidFill>
                  <a:srgbClr val="1934D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Reto</a:t>
            </a:r>
            <a:r>
              <a:rPr dirty="0"/>
              <a:t> 2: </a:t>
            </a:r>
            <a:r>
              <a:rPr dirty="0" err="1"/>
              <a:t>Abordar</a:t>
            </a:r>
            <a:r>
              <a:rPr dirty="0"/>
              <a:t> el </a:t>
            </a:r>
            <a:r>
              <a:rPr dirty="0" err="1"/>
              <a:t>reto</a:t>
            </a:r>
            <a:r>
              <a:rPr dirty="0"/>
              <a:t> de la </a:t>
            </a:r>
            <a:r>
              <a:rPr dirty="0" err="1"/>
              <a:t>digitalización</a:t>
            </a:r>
            <a:r>
              <a:rPr dirty="0"/>
              <a:t> JUNTO a la </a:t>
            </a:r>
            <a:r>
              <a:rPr dirty="0" err="1"/>
              <a:t>formación</a:t>
            </a:r>
            <a:r>
              <a:rPr dirty="0"/>
              <a:t>/</a:t>
            </a:r>
            <a:r>
              <a:rPr dirty="0" err="1"/>
              <a:t>recualificación</a:t>
            </a:r>
            <a:r>
              <a:rPr dirty="0"/>
              <a:t> 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4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56909" y="1686977"/>
            <a:ext cx="1790714" cy="179071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4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628966" y="4933950"/>
            <a:ext cx="11281834" cy="832570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res ejes fundamentales"/>
          <p:cNvSpPr txBox="1"/>
          <p:nvPr/>
        </p:nvSpPr>
        <p:spPr>
          <a:xfrm>
            <a:off x="3101470" y="5327438"/>
            <a:ext cx="513441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/>
              <a:t>Tres </a:t>
            </a:r>
            <a:r>
              <a:rPr sz="3600" dirty="0" err="1"/>
              <a:t>ejes</a:t>
            </a:r>
            <a:r>
              <a:rPr sz="3600" dirty="0"/>
              <a:t> </a:t>
            </a:r>
            <a:r>
              <a:rPr sz="3600" dirty="0" err="1"/>
              <a:t>fundamentales</a:t>
            </a:r>
            <a:endParaRPr sz="3600" dirty="0"/>
          </a:p>
        </p:txBody>
      </p:sp>
      <p:sp>
        <p:nvSpPr>
          <p:cNvPr id="147" name="Formación"/>
          <p:cNvSpPr txBox="1"/>
          <p:nvPr/>
        </p:nvSpPr>
        <p:spPr>
          <a:xfrm>
            <a:off x="1647262" y="7787216"/>
            <a:ext cx="2048765" cy="57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Formación</a:t>
            </a:r>
            <a:endParaRPr dirty="0"/>
          </a:p>
        </p:txBody>
      </p:sp>
      <p:sp>
        <p:nvSpPr>
          <p:cNvPr id="148" name="Adopción…"/>
          <p:cNvSpPr txBox="1"/>
          <p:nvPr/>
        </p:nvSpPr>
        <p:spPr>
          <a:xfrm>
            <a:off x="4527863" y="8108289"/>
            <a:ext cx="2281632" cy="10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Adopción</a:t>
            </a:r>
          </a:p>
          <a:p>
            <a:r>
              <a:t>Tecnológica</a:t>
            </a:r>
          </a:p>
        </p:txBody>
      </p:sp>
      <p:sp>
        <p:nvSpPr>
          <p:cNvPr id="149" name="Políticas…"/>
          <p:cNvSpPr txBox="1"/>
          <p:nvPr/>
        </p:nvSpPr>
        <p:spPr>
          <a:xfrm>
            <a:off x="7841465" y="7634136"/>
            <a:ext cx="166712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/>
              <a:t>Políticas</a:t>
            </a:r>
            <a:endParaRPr dirty="0"/>
          </a:p>
          <a:p>
            <a:r>
              <a:rPr dirty="0" err="1"/>
              <a:t>Públicas</a:t>
            </a:r>
            <a:endParaRPr dirty="0"/>
          </a:p>
        </p:txBody>
      </p:sp>
      <p:pic>
        <p:nvPicPr>
          <p:cNvPr id="150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35994" y="11008783"/>
            <a:ext cx="6465369" cy="139128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C90BB158-74D1-6049-89BF-EFFF7268BB63}"/>
              </a:ext>
            </a:extLst>
          </p:cNvPr>
          <p:cNvCxnSpPr>
            <a:cxnSpLocks/>
          </p:cNvCxnSpPr>
          <p:nvPr/>
        </p:nvCxnSpPr>
        <p:spPr>
          <a:xfrm flipH="1">
            <a:off x="3468616" y="6271208"/>
            <a:ext cx="1680563" cy="151600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BF90B4C9-1E7D-DD40-A00B-B43D4D355D28}"/>
              </a:ext>
            </a:extLst>
          </p:cNvPr>
          <p:cNvCxnSpPr>
            <a:cxnSpLocks/>
          </p:cNvCxnSpPr>
          <p:nvPr/>
        </p:nvCxnSpPr>
        <p:spPr>
          <a:xfrm>
            <a:off x="5534101" y="6271208"/>
            <a:ext cx="0" cy="171074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55AF0366-5933-A24D-8B3E-B3BD82986885}"/>
              </a:ext>
            </a:extLst>
          </p:cNvPr>
          <p:cNvCxnSpPr>
            <a:cxnSpLocks/>
          </p:cNvCxnSpPr>
          <p:nvPr/>
        </p:nvCxnSpPr>
        <p:spPr>
          <a:xfrm>
            <a:off x="5844354" y="6271208"/>
            <a:ext cx="1914884" cy="141489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6909" y="1686977"/>
            <a:ext cx="1790714" cy="179071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53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55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sp>
        <p:nvSpPr>
          <p:cNvPr id="156" name="Reto 3: Atajar la pobreza Infantil – Ayudas a la infancia en colectivos vulnerables"/>
          <p:cNvSpPr txBox="1"/>
          <p:nvPr/>
        </p:nvSpPr>
        <p:spPr>
          <a:xfrm>
            <a:off x="684942" y="1761596"/>
            <a:ext cx="173605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000">
                <a:solidFill>
                  <a:srgbClr val="1934D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Reto</a:t>
            </a:r>
            <a:r>
              <a:rPr dirty="0"/>
              <a:t> 3: </a:t>
            </a:r>
            <a:r>
              <a:rPr dirty="0" err="1"/>
              <a:t>Atajar</a:t>
            </a:r>
            <a:r>
              <a:rPr dirty="0"/>
              <a:t> la </a:t>
            </a:r>
            <a:r>
              <a:rPr dirty="0" err="1"/>
              <a:t>pobreza</a:t>
            </a:r>
            <a:r>
              <a:rPr dirty="0"/>
              <a:t> </a:t>
            </a:r>
            <a:r>
              <a:rPr dirty="0" err="1"/>
              <a:t>Infantil</a:t>
            </a:r>
            <a:r>
              <a:rPr dirty="0"/>
              <a:t> – </a:t>
            </a:r>
            <a:r>
              <a:rPr dirty="0" err="1"/>
              <a:t>Ayudas</a:t>
            </a:r>
            <a:r>
              <a:rPr dirty="0"/>
              <a:t> a la </a:t>
            </a:r>
            <a:r>
              <a:rPr dirty="0" err="1"/>
              <a:t>infancia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colectivos</a:t>
            </a:r>
            <a:r>
              <a:rPr dirty="0"/>
              <a:t> </a:t>
            </a:r>
            <a:r>
              <a:rPr dirty="0" err="1"/>
              <a:t>vulnerables</a:t>
            </a:r>
            <a:r>
              <a:rPr sz="1200" dirty="0"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/>
              <a:t> 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57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94716" y="3848100"/>
            <a:ext cx="17360565" cy="9296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6909" y="1686977"/>
            <a:ext cx="1790714" cy="179071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60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62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sp>
        <p:nvSpPr>
          <p:cNvPr id="163" name="Reto 4: Atajar problemas estructurales que impiden la paridad laboral de género – la parcialidad femenina"/>
          <p:cNvSpPr txBox="1"/>
          <p:nvPr/>
        </p:nvSpPr>
        <p:spPr>
          <a:xfrm>
            <a:off x="599882" y="1672745"/>
            <a:ext cx="173605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5000">
                <a:solidFill>
                  <a:srgbClr val="1934D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Reto</a:t>
            </a:r>
            <a:r>
              <a:rPr dirty="0"/>
              <a:t> 4: </a:t>
            </a:r>
            <a:r>
              <a:rPr dirty="0" err="1"/>
              <a:t>Atajar</a:t>
            </a:r>
            <a:r>
              <a:rPr dirty="0"/>
              <a:t>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err="1"/>
              <a:t>estructurales</a:t>
            </a:r>
            <a:r>
              <a:rPr dirty="0"/>
              <a:t> que </a:t>
            </a:r>
            <a:r>
              <a:rPr dirty="0" err="1"/>
              <a:t>impiden</a:t>
            </a:r>
            <a:r>
              <a:rPr dirty="0"/>
              <a:t> la </a:t>
            </a:r>
            <a:r>
              <a:rPr dirty="0" err="1"/>
              <a:t>paridad</a:t>
            </a:r>
            <a:r>
              <a:rPr dirty="0"/>
              <a:t> </a:t>
            </a:r>
            <a:r>
              <a:rPr dirty="0" err="1"/>
              <a:t>laboral</a:t>
            </a:r>
            <a:r>
              <a:rPr dirty="0"/>
              <a:t> de </a:t>
            </a:r>
            <a:r>
              <a:rPr dirty="0" err="1"/>
              <a:t>género</a:t>
            </a:r>
            <a:r>
              <a:rPr dirty="0"/>
              <a:t> – la </a:t>
            </a:r>
            <a:r>
              <a:rPr dirty="0" err="1"/>
              <a:t>parcialidad</a:t>
            </a:r>
            <a:r>
              <a:rPr dirty="0"/>
              <a:t> </a:t>
            </a:r>
            <a:r>
              <a:rPr dirty="0" err="1"/>
              <a:t>femenina</a:t>
            </a:r>
            <a:r>
              <a:rPr sz="1200"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164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0900" y="3997710"/>
            <a:ext cx="13424500" cy="9701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06826" y="627774"/>
            <a:ext cx="1445015" cy="47165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659008" y="13048958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8" name="La nueva economía vasca  –  4 Grandes Retos para un Futuro progresista"/>
          <p:cNvSpPr txBox="1"/>
          <p:nvPr/>
        </p:nvSpPr>
        <p:spPr>
          <a:xfrm>
            <a:off x="768162" y="317744"/>
            <a:ext cx="9177210" cy="84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2000">
                <a:solidFill>
                  <a:srgbClr val="1233D0"/>
                </a:solidFill>
                <a:latin typeface="+mn-lt"/>
                <a:ea typeface="+mn-ea"/>
                <a:cs typeface="+mn-cs"/>
                <a:sym typeface="NeuzeitS-Book"/>
              </a:defRPr>
            </a:lvl1pPr>
          </a:lstStyle>
          <a:p>
            <a:r>
              <a:t>La nueva economía vasca  –  4 Grandes Retos para un Futuro progresista </a:t>
            </a:r>
          </a:p>
        </p:txBody>
      </p:sp>
      <p:sp>
        <p:nvSpPr>
          <p:cNvPr id="169" name="Reto 5: El fenómeno demográfico y la captación y retención del talento"/>
          <p:cNvSpPr txBox="1"/>
          <p:nvPr/>
        </p:nvSpPr>
        <p:spPr>
          <a:xfrm>
            <a:off x="684942" y="2146316"/>
            <a:ext cx="2041005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ts val="13200"/>
              </a:lnSpc>
              <a:defRPr sz="5000">
                <a:solidFill>
                  <a:srgbClr val="1934D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/>
              <a:t>Reto</a:t>
            </a:r>
            <a:r>
              <a:rPr dirty="0"/>
              <a:t> 5: El </a:t>
            </a:r>
            <a:r>
              <a:rPr dirty="0" err="1"/>
              <a:t>fenómeno</a:t>
            </a:r>
            <a:r>
              <a:rPr dirty="0"/>
              <a:t> </a:t>
            </a:r>
            <a:r>
              <a:rPr dirty="0" err="1"/>
              <a:t>demográfico</a:t>
            </a:r>
            <a:r>
              <a:rPr dirty="0"/>
              <a:t> y la </a:t>
            </a:r>
            <a:r>
              <a:rPr dirty="0" err="1"/>
              <a:t>captación</a:t>
            </a:r>
            <a:r>
              <a:rPr dirty="0"/>
              <a:t> y </a:t>
            </a:r>
            <a:r>
              <a:rPr dirty="0" err="1"/>
              <a:t>retención</a:t>
            </a:r>
            <a:r>
              <a:rPr dirty="0"/>
              <a:t> del </a:t>
            </a:r>
            <a:r>
              <a:rPr dirty="0" err="1"/>
              <a:t>talento</a:t>
            </a:r>
            <a:r>
              <a:rPr dirty="0"/>
              <a:t> </a:t>
            </a:r>
          </a:p>
        </p:txBody>
      </p:sp>
      <p:sp>
        <p:nvSpPr>
          <p:cNvPr id="170" name="Abordado en la siguiente mesa"/>
          <p:cNvSpPr txBox="1"/>
          <p:nvPr/>
        </p:nvSpPr>
        <p:spPr>
          <a:xfrm>
            <a:off x="7302277" y="6397878"/>
            <a:ext cx="9779446" cy="92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/>
            </a:lvl1pPr>
          </a:lstStyle>
          <a:p>
            <a:r>
              <a:rPr dirty="0" err="1"/>
              <a:t>Abordado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siguiente</a:t>
            </a:r>
            <a:r>
              <a:rPr dirty="0"/>
              <a:t> mesa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NeuzeitS-Book"/>
        <a:ea typeface="NeuzeitS-Book"/>
        <a:cs typeface="NeuzeitS-Book"/>
      </a:majorFont>
      <a:minorFont>
        <a:latin typeface="NeuzeitS-Book"/>
        <a:ea typeface="NeuzeitS-Book"/>
        <a:cs typeface="NeuzeitS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NeuzeitS-Book"/>
        <a:ea typeface="NeuzeitS-Book"/>
        <a:cs typeface="NeuzeitS-Book"/>
      </a:majorFont>
      <a:minorFont>
        <a:latin typeface="NeuzeitS-Book"/>
        <a:ea typeface="NeuzeitS-Book"/>
        <a:cs typeface="NeuzeitS-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220</Words>
  <Application>Microsoft Macintosh PowerPoint</Application>
  <PresentationFormat>Personalizado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Marta Ares Godoy</cp:lastModifiedBy>
  <cp:revision>2</cp:revision>
  <dcterms:modified xsi:type="dcterms:W3CDTF">2020-01-24T12:30:52Z</dcterms:modified>
</cp:coreProperties>
</file>