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39"/>
  </p:notesMasterIdLst>
  <p:handoutMasterIdLst>
    <p:handoutMasterId r:id="rId40"/>
  </p:handoutMasterIdLst>
  <p:sldIdLst>
    <p:sldId id="452" r:id="rId5"/>
    <p:sldId id="499" r:id="rId6"/>
    <p:sldId id="493" r:id="rId7"/>
    <p:sldId id="501" r:id="rId8"/>
    <p:sldId id="498" r:id="rId9"/>
    <p:sldId id="506" r:id="rId10"/>
    <p:sldId id="502" r:id="rId11"/>
    <p:sldId id="413" r:id="rId12"/>
    <p:sldId id="415" r:id="rId13"/>
    <p:sldId id="504" r:id="rId14"/>
    <p:sldId id="495" r:id="rId15"/>
    <p:sldId id="525" r:id="rId16"/>
    <p:sldId id="391" r:id="rId17"/>
    <p:sldId id="494" r:id="rId18"/>
    <p:sldId id="508" r:id="rId19"/>
    <p:sldId id="516" r:id="rId20"/>
    <p:sldId id="533" r:id="rId21"/>
    <p:sldId id="515" r:id="rId22"/>
    <p:sldId id="536" r:id="rId23"/>
    <p:sldId id="519" r:id="rId24"/>
    <p:sldId id="521" r:id="rId25"/>
    <p:sldId id="507" r:id="rId26"/>
    <p:sldId id="496" r:id="rId27"/>
    <p:sldId id="529" r:id="rId28"/>
    <p:sldId id="530" r:id="rId29"/>
    <p:sldId id="511" r:id="rId30"/>
    <p:sldId id="520" r:id="rId31"/>
    <p:sldId id="513" r:id="rId32"/>
    <p:sldId id="512" r:id="rId33"/>
    <p:sldId id="537" r:id="rId34"/>
    <p:sldId id="528" r:id="rId35"/>
    <p:sldId id="531" r:id="rId36"/>
    <p:sldId id="534" r:id="rId37"/>
    <p:sldId id="527" r:id="rId38"/>
  </p:sldIdLst>
  <p:sldSz cx="9144000" cy="6858000" type="screen4x3"/>
  <p:notesSz cx="6742113" cy="9872663"/>
  <p:custDataLst>
    <p:tags r:id="rId41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3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395"/>
    <a:srgbClr val="0F6FC6"/>
    <a:srgbClr val="0070C0"/>
    <a:srgbClr val="083763"/>
    <a:srgbClr val="FFC1C1"/>
    <a:srgbClr val="000000"/>
    <a:srgbClr val="9C8D86"/>
    <a:srgbClr val="938886"/>
    <a:srgbClr val="077DD4"/>
    <a:srgbClr val="035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46" autoAdjust="0"/>
    <p:restoredTop sz="96395" autoAdjust="0"/>
  </p:normalViewPr>
  <p:slideViewPr>
    <p:cSldViewPr>
      <p:cViewPr varScale="1">
        <p:scale>
          <a:sx n="111" d="100"/>
          <a:sy n="111" d="100"/>
        </p:scale>
        <p:origin x="77" y="101"/>
      </p:cViewPr>
      <p:guideLst>
        <p:guide pos="2880"/>
        <p:guide orient="horz" pos="2341"/>
      </p:guideLst>
    </p:cSldViewPr>
  </p:slideViewPr>
  <p:outlineViewPr>
    <p:cViewPr>
      <p:scale>
        <a:sx n="33" d="100"/>
        <a:sy n="33" d="100"/>
      </p:scale>
      <p:origin x="0" y="-16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66"/>
    </p:cViewPr>
  </p:sorterViewPr>
  <p:notesViewPr>
    <p:cSldViewPr>
      <p:cViewPr varScale="1">
        <p:scale>
          <a:sx n="81" d="100"/>
          <a:sy n="81" d="100"/>
        </p:scale>
        <p:origin x="40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171D1-F5A8-4418-A2B7-9F3F7659B855}" type="datetimeFigureOut">
              <a:rPr lang="es-ES" smtClean="0"/>
              <a:t>24/01/2020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EF86C-9263-41FB-B04F-99621D7E58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2203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3633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r">
              <a:defRPr sz="1200"/>
            </a:lvl1pPr>
          </a:lstStyle>
          <a:p>
            <a:fld id="{85E4D0BB-B96A-4867-ABF2-7F6FAFCA3812}" type="datetimeFigureOut">
              <a:rPr lang="es-ES" smtClean="0"/>
              <a:pPr/>
              <a:t>24/01/2020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6" tIns="45418" rIns="90836" bIns="45418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0836" tIns="45418" rIns="90836" bIns="4541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21582" cy="493633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r">
              <a:defRPr sz="1200"/>
            </a:lvl1pPr>
          </a:lstStyle>
          <a:p>
            <a:fld id="{3BE7393B-344D-405A-A6DE-325EA5DAB38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647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290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CE351-89FB-4E73-B183-1C37680D4747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6408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CE351-89FB-4E73-B183-1C37680D4747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881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CE351-89FB-4E73-B183-1C37680D4747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056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CE351-89FB-4E73-B183-1C37680D4747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963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097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087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911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352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987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670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97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43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4/03/2018</a:t>
            </a:r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4/03/2018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4/03/2018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62394" y="6356356"/>
            <a:ext cx="1223659" cy="365125"/>
          </a:xfrm>
          <a:prstGeom prst="rect">
            <a:avLst/>
          </a:prstGeom>
        </p:spPr>
        <p:txBody>
          <a:bodyPr lIns="100783" tIns="50392" rIns="100783" bIns="50392"/>
          <a:lstStyle/>
          <a:p>
            <a:fld id="{03AD6A9D-0C08-484C-8B61-18510E7C7835}" type="datetime1">
              <a:rPr lang="es-ES" smtClean="0"/>
              <a:t>24/01/2020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6400" y="6410114"/>
            <a:ext cx="2897280" cy="30819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4880" y="6410114"/>
            <a:ext cx="2128320" cy="308192"/>
          </a:xfrm>
          <a:prstGeom prst="rect">
            <a:avLst/>
          </a:prstGeom>
        </p:spPr>
        <p:txBody>
          <a:bodyPr/>
          <a:lstStyle/>
          <a:p>
            <a:fld id="{53181F45-EB41-4088-B556-243DFE66DC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4634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269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o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68105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6" name="Diapositiva de think-cell" r:id="rId5" imgW="384" imgH="384" progId="TCLayout.ActiveDocument.1">
                  <p:embed/>
                </p:oleObj>
              </mc:Choice>
              <mc:Fallback>
                <p:oleObj name="Diapositiva de think-cell" r:id="rId5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ángulo 9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5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650336"/>
          </a:xfrm>
        </p:spPr>
        <p:txBody>
          <a:bodyPr/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4/03/2018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4/03/2018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4/03/2018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4/03/2018</a:t>
            </a: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4/03/2018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4/03/2018</a:t>
            </a: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4/03/2018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4/03/2018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1642629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9" name="Diapositiva de think-cell" r:id="rId18" imgW="384" imgH="384" progId="TCLayout.ActiveDocument.1">
                  <p:embed/>
                </p:oleObj>
              </mc:Choice>
              <mc:Fallback>
                <p:oleObj name="Diapositiva de think-cell" r:id="rId18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5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7112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3"/>
            <a:ext cx="4762500" cy="43584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4828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ES" smtClean="0"/>
              <a:t>4/03/2018</a:t>
            </a:r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27173"/>
            <a:ext cx="9180548" cy="25804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7527"/>
            <a:ext cx="2897030" cy="8047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fif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LjSDjx_ZaCk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s://www.youtube.com/watch?v=R1k0qNn_eQ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tags" Target="../tags/tag12.xml"/><Relationship Id="rId7" Type="http://schemas.openxmlformats.org/officeDocument/2006/relationships/image" Target="../media/image2.emf"/><Relationship Id="rId12" Type="http://schemas.openxmlformats.org/officeDocument/2006/relationships/image" Target="../media/image13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2.jpeg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eg"/><Relationship Id="rId14" Type="http://schemas.openxmlformats.org/officeDocument/2006/relationships/image" Target="../media/image15.jf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2.emf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6.bin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67544" y="2746663"/>
            <a:ext cx="8100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s-ES" sz="6000" spc="100" dirty="0">
              <a:latin typeface="Calibri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475656" y="2996951"/>
            <a:ext cx="6264696" cy="144016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rgbClr val="0070C0"/>
                </a:solidFill>
                <a:latin typeface="+mj-lt"/>
              </a:rPr>
              <a:t> </a:t>
            </a:r>
            <a:endParaRPr lang="es-ES" sz="5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55576" y="443711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RETOS Y OPORTUNIDADES DE LA TRANSFORMACIÓN DIGITAL</a:t>
            </a:r>
          </a:p>
          <a:p>
            <a:pPr algn="ctr">
              <a:spcBef>
                <a:spcPts val="600"/>
              </a:spcBef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Raül Blanco, Secretario General de Industria y PYME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s-ES" sz="1400" b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Enero 2020</a:t>
            </a:r>
            <a:endParaRPr lang="es-ES" sz="14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96" y="1484784"/>
            <a:ext cx="4161607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8" name="Diapositiva de think-cell" r:id="rId5" imgW="384" imgH="384" progId="TCLayout.ActiveDocument.1">
                  <p:embed/>
                </p:oleObj>
              </mc:Choice>
              <mc:Fallback>
                <p:oleObj name="Diapositiva de think-cell" r:id="rId5" imgW="384" imgH="384" progId="TCLayout.ActiveDocument.1">
                  <p:embed/>
                  <p:pic>
                    <p:nvPicPr>
                      <p:cNvPr id="13" name="Objeto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/>
          <p:cNvSpPr/>
          <p:nvPr/>
        </p:nvSpPr>
        <p:spPr>
          <a:xfrm>
            <a:off x="609159" y="2924944"/>
            <a:ext cx="8075399" cy="6468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1800263" y="3577305"/>
            <a:ext cx="46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rgbClr val="0B5395"/>
                </a:solidFill>
                <a:latin typeface="+mj-lt"/>
              </a:rPr>
              <a:t>Industria 4.0</a:t>
            </a:r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CECDAE5-3B81-401B-AAD2-D1C88E068655}" type="slidenum">
              <a:rPr lang="es-ES" smtClean="0">
                <a:latin typeface="+mj-lt"/>
              </a:rPr>
              <a:pPr/>
              <a:t>10</a:t>
            </a:fld>
            <a:endParaRPr lang="es-ES" dirty="0">
              <a:latin typeface="+mj-lt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043607" y="1268760"/>
            <a:ext cx="468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La importancia de la digitalización</a:t>
            </a:r>
            <a:endParaRPr lang="es-ES" sz="2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800262" y="4055911"/>
            <a:ext cx="6124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Digitalización del comercio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043606" y="2410638"/>
            <a:ext cx="77768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rgbClr val="0B5395"/>
                </a:solidFill>
                <a:latin typeface="+mj-lt"/>
              </a:rPr>
              <a:t>La transformación digital afecta a todos los sectores </a:t>
            </a:r>
            <a:r>
              <a:rPr lang="es-ES" sz="2200" b="1" dirty="0" smtClean="0">
                <a:solidFill>
                  <a:srgbClr val="0B5395"/>
                </a:solidFill>
                <a:latin typeface="+mj-lt"/>
              </a:rPr>
              <a:t>económicos</a:t>
            </a:r>
            <a:endParaRPr lang="es-ES" sz="2200" b="1" dirty="0">
              <a:solidFill>
                <a:srgbClr val="0B5395"/>
              </a:solidFill>
              <a:latin typeface="+mj-lt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800264" y="4534517"/>
            <a:ext cx="51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Destino Turístico Inteligente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043607" y="3006366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  <a:latin typeface="+mj-lt"/>
              </a:rPr>
              <a:t>Una agenda digital proactiva en industria y servicios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043607" y="5446385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Trabajemos juntos para digitalizar nuestro país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043607" y="1839699"/>
            <a:ext cx="5436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España Avanza en el proceso </a:t>
            </a:r>
            <a:r>
              <a:rPr lang="es-ES" sz="2200" b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de digitalización</a:t>
            </a:r>
            <a:endParaRPr lang="es-ES" sz="2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800264" y="5013176"/>
            <a:ext cx="51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Formación en talento digital</a:t>
            </a:r>
          </a:p>
        </p:txBody>
      </p:sp>
    </p:spTree>
    <p:extLst>
      <p:ext uri="{BB962C8B-B14F-4D97-AF65-F5344CB8AC3E}">
        <p14:creationId xmlns:p14="http://schemas.microsoft.com/office/powerpoint/2010/main" val="32035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96" name="Diapositiva de think-cell" r:id="rId5" imgW="384" imgH="384" progId="TCLayout.ActiveDocument.1">
                  <p:embed/>
                </p:oleObj>
              </mc:Choice>
              <mc:Fallback>
                <p:oleObj name="Diapositiva de think-cell" r:id="rId5" imgW="384" imgH="384" progId="TCLayout.ActiveDocument.1">
                  <p:embed/>
                  <p:pic>
                    <p:nvPicPr>
                      <p:cNvPr id="13" name="Objeto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CECDAE5-3B81-401B-AAD2-D1C88E068655}" type="slidenum">
              <a:rPr lang="es-ES" smtClean="0">
                <a:latin typeface="+mj-lt"/>
              </a:rPr>
              <a:pPr/>
              <a:t>11</a:t>
            </a:fld>
            <a:endParaRPr lang="es-ES" dirty="0">
              <a:latin typeface="+mj-lt"/>
            </a:endParaRPr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3203848" y="404664"/>
            <a:ext cx="5904656" cy="723275"/>
          </a:xfrm>
          <a:prstGeom prst="rect">
            <a:avLst/>
          </a:prstGeom>
        </p:spPr>
        <p:txBody>
          <a:bodyPr vert="horz" wrap="square" lIns="0" rIns="0" bIns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b="1" dirty="0" smtClean="0">
                <a:solidFill>
                  <a:srgbClr val="0070C0"/>
                </a:solidFill>
                <a:ea typeface="+mn-ea"/>
                <a:cs typeface="+mn-cs"/>
              </a:rPr>
              <a:t>El Ministerio dispone de diversos instrumentos para estimular la digitalización de la industria</a:t>
            </a:r>
            <a:endParaRPr lang="es-ES" sz="2200" b="1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20" name="Triángulo isósceles 19"/>
          <p:cNvSpPr/>
          <p:nvPr/>
        </p:nvSpPr>
        <p:spPr>
          <a:xfrm rot="16200000" flipH="1" flipV="1">
            <a:off x="2826106" y="2073769"/>
            <a:ext cx="1542791" cy="7678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Triángulo isósceles 21"/>
          <p:cNvSpPr/>
          <p:nvPr/>
        </p:nvSpPr>
        <p:spPr>
          <a:xfrm rot="16200000" flipH="1" flipV="1">
            <a:off x="2830888" y="3729953"/>
            <a:ext cx="1542791" cy="7678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riángulo isósceles 7"/>
          <p:cNvSpPr/>
          <p:nvPr/>
        </p:nvSpPr>
        <p:spPr>
          <a:xfrm rot="16200000" flipH="1" flipV="1">
            <a:off x="2826106" y="5283506"/>
            <a:ext cx="1542791" cy="7678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3834"/>
            <a:ext cx="2847975" cy="16097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3" t="10097" r="12074" b="10769"/>
          <a:stretch/>
        </p:blipFill>
        <p:spPr>
          <a:xfrm>
            <a:off x="379363" y="3068960"/>
            <a:ext cx="2592288" cy="12961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7" t="5595" r="35038" b="3922"/>
          <a:stretch/>
        </p:blipFill>
        <p:spPr>
          <a:xfrm>
            <a:off x="1160054" y="4509120"/>
            <a:ext cx="1030906" cy="1656184"/>
          </a:xfrm>
          <a:prstGeom prst="rect">
            <a:avLst/>
          </a:prstGeom>
        </p:spPr>
      </p:pic>
      <p:sp>
        <p:nvSpPr>
          <p:cNvPr id="14" name="TextBox 35"/>
          <p:cNvSpPr txBox="1"/>
          <p:nvPr/>
        </p:nvSpPr>
        <p:spPr>
          <a:xfrm>
            <a:off x="3859957" y="4695549"/>
            <a:ext cx="4464496" cy="389635"/>
          </a:xfrm>
          <a:prstGeom prst="rect">
            <a:avLst/>
          </a:prstGeom>
          <a:noFill/>
        </p:spPr>
        <p:txBody>
          <a:bodyPr wrap="square" lIns="72000" tIns="0" rIns="0" bIns="0" rtlCol="0" anchor="ctr">
            <a:noAutofit/>
          </a:bodyPr>
          <a:lstStyle/>
          <a:p>
            <a:pPr>
              <a:lnSpc>
                <a:spcPts val="1800"/>
              </a:lnSpc>
              <a:buSzPct val="120000"/>
            </a:pPr>
            <a:r>
              <a:rPr lang="es-ES" b="1" dirty="0" smtClean="0">
                <a:solidFill>
                  <a:srgbClr val="004DA1"/>
                </a:solidFill>
                <a:latin typeface="+mj-lt"/>
                <a:cs typeface="Arial" panose="020B0604020202020204" pitchFamily="34" charset="0"/>
              </a:rPr>
              <a:t>Línea Empresas de Base Tecnológica</a:t>
            </a:r>
          </a:p>
        </p:txBody>
      </p:sp>
      <p:sp>
        <p:nvSpPr>
          <p:cNvPr id="15" name="TextBox 35"/>
          <p:cNvSpPr txBox="1"/>
          <p:nvPr/>
        </p:nvSpPr>
        <p:spPr>
          <a:xfrm>
            <a:off x="3859957" y="5099108"/>
            <a:ext cx="4400525" cy="835219"/>
          </a:xfrm>
          <a:prstGeom prst="rect">
            <a:avLst/>
          </a:prstGeom>
          <a:noFill/>
        </p:spPr>
        <p:txBody>
          <a:bodyPr wrap="square" lIns="72000" tIns="0" rIns="0" bIns="0" rtlCol="0" anchor="ctr">
            <a:noAutofit/>
          </a:bodyPr>
          <a:lstStyle/>
          <a:p>
            <a:pPr>
              <a:lnSpc>
                <a:spcPts val="1900"/>
              </a:lnSpc>
              <a:buSzPct val="120000"/>
            </a:pPr>
            <a:r>
              <a:rPr lang="es-ES" dirty="0" smtClean="0">
                <a:solidFill>
                  <a:srgbClr val="004DA1"/>
                </a:solidFill>
                <a:latin typeface="+mj-lt"/>
                <a:cs typeface="Arial" panose="020B0604020202020204" pitchFamily="34" charset="0"/>
              </a:rPr>
              <a:t>Proyectos </a:t>
            </a:r>
            <a:r>
              <a:rPr lang="es-ES" dirty="0">
                <a:solidFill>
                  <a:srgbClr val="004DA1"/>
                </a:solidFill>
                <a:latin typeface="+mj-lt"/>
                <a:cs typeface="Arial" panose="020B0604020202020204" pitchFamily="34" charset="0"/>
              </a:rPr>
              <a:t>cuyo resultado sea un avance tecnológico en la obtención de nuevos productos, procesos o servicios</a:t>
            </a:r>
            <a:r>
              <a:rPr lang="es-ES" dirty="0" smtClean="0">
                <a:solidFill>
                  <a:srgbClr val="004DA1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35"/>
          <p:cNvSpPr txBox="1"/>
          <p:nvPr/>
        </p:nvSpPr>
        <p:spPr>
          <a:xfrm>
            <a:off x="3859957" y="1621321"/>
            <a:ext cx="4511377" cy="835219"/>
          </a:xfrm>
          <a:prstGeom prst="rect">
            <a:avLst/>
          </a:prstGeom>
          <a:noFill/>
        </p:spPr>
        <p:txBody>
          <a:bodyPr wrap="square" lIns="72000" tIns="0" rIns="0" bIns="0" rtlCol="0" anchor="ctr">
            <a:noAutofit/>
          </a:bodyPr>
          <a:lstStyle/>
          <a:p>
            <a:pPr>
              <a:lnSpc>
                <a:spcPts val="1900"/>
              </a:lnSpc>
              <a:buSzPct val="120000"/>
            </a:pPr>
            <a:r>
              <a:rPr lang="es-ES" dirty="0">
                <a:solidFill>
                  <a:srgbClr val="004DA1"/>
                </a:solidFill>
                <a:latin typeface="+mj-lt"/>
                <a:cs typeface="Arial" panose="020B0604020202020204" pitchFamily="34" charset="0"/>
              </a:rPr>
              <a:t>Impulso de la inversión en proyectos de </a:t>
            </a:r>
            <a:r>
              <a:rPr lang="es-ES" dirty="0" err="1">
                <a:solidFill>
                  <a:srgbClr val="004DA1"/>
                </a:solidFill>
                <a:latin typeface="+mj-lt"/>
                <a:cs typeface="Arial" panose="020B0604020202020204" pitchFamily="34" charset="0"/>
              </a:rPr>
              <a:t>I+D+i</a:t>
            </a:r>
            <a:r>
              <a:rPr lang="es-ES" dirty="0">
                <a:solidFill>
                  <a:srgbClr val="004DA1"/>
                </a:solidFill>
                <a:latin typeface="+mj-lt"/>
                <a:cs typeface="Arial" panose="020B0604020202020204" pitchFamily="34" charset="0"/>
              </a:rPr>
              <a:t> en tecnologías de la Industria 4.0</a:t>
            </a:r>
          </a:p>
        </p:txBody>
      </p:sp>
      <p:sp>
        <p:nvSpPr>
          <p:cNvPr id="17" name="Rectangle 79"/>
          <p:cNvSpPr/>
          <p:nvPr/>
        </p:nvSpPr>
        <p:spPr>
          <a:xfrm>
            <a:off x="4539976" y="2395808"/>
            <a:ext cx="2984352" cy="2255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</a:pP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30 </a:t>
            </a: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</a:rPr>
              <a:t>M€ </a:t>
            </a:r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</a:rPr>
              <a:t>2018 </a:t>
            </a: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50 M€</a:t>
            </a: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</a:rPr>
              <a:t>2019</a:t>
            </a:r>
          </a:p>
        </p:txBody>
      </p:sp>
      <p:sp>
        <p:nvSpPr>
          <p:cNvPr id="19" name="Rectangle 79"/>
          <p:cNvSpPr/>
          <p:nvPr/>
        </p:nvSpPr>
        <p:spPr>
          <a:xfrm>
            <a:off x="3859957" y="3068960"/>
            <a:ext cx="4457405" cy="665683"/>
          </a:xfrm>
          <a:prstGeom prst="rect">
            <a:avLst/>
          </a:prstGeom>
          <a:noFill/>
        </p:spPr>
        <p:txBody>
          <a:bodyPr wrap="square" lIns="72000" tIns="0" rIns="0" bIns="0" rtlCol="0" anchor="ctr">
            <a:noAutofit/>
          </a:bodyPr>
          <a:lstStyle/>
          <a:p>
            <a:pPr>
              <a:lnSpc>
                <a:spcPts val="1900"/>
              </a:lnSpc>
              <a:buSzPct val="120000"/>
            </a:pPr>
            <a:r>
              <a:rPr lang="es-ES" dirty="0">
                <a:solidFill>
                  <a:srgbClr val="004DA1"/>
                </a:solidFill>
                <a:latin typeface="+mj-lt"/>
                <a:cs typeface="Arial" panose="020B0604020202020204" pitchFamily="34" charset="0"/>
              </a:rPr>
              <a:t>Asesoramiento especializado para apoyar la transformación digital de las empresas</a:t>
            </a:r>
          </a:p>
        </p:txBody>
      </p:sp>
      <p:sp>
        <p:nvSpPr>
          <p:cNvPr id="21" name="Rectangle 79"/>
          <p:cNvSpPr/>
          <p:nvPr/>
        </p:nvSpPr>
        <p:spPr>
          <a:xfrm>
            <a:off x="5407833" y="3789040"/>
            <a:ext cx="811676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</a:pP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3 </a:t>
            </a: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</a:rPr>
              <a:t>M€</a:t>
            </a:r>
          </a:p>
        </p:txBody>
      </p:sp>
      <p:sp>
        <p:nvSpPr>
          <p:cNvPr id="23" name="Rectangle 79"/>
          <p:cNvSpPr/>
          <p:nvPr/>
        </p:nvSpPr>
        <p:spPr>
          <a:xfrm>
            <a:off x="5172967" y="4055147"/>
            <a:ext cx="1281409" cy="3099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s-ES" sz="12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Cierre convocatoria 16 septiembre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274021" y="5860645"/>
            <a:ext cx="1626214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100 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M€  2019</a:t>
            </a:r>
          </a:p>
        </p:txBody>
      </p:sp>
    </p:spTree>
    <p:extLst>
      <p:ext uri="{BB962C8B-B14F-4D97-AF65-F5344CB8AC3E}">
        <p14:creationId xmlns:p14="http://schemas.microsoft.com/office/powerpoint/2010/main" val="6056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71800" y="5502175"/>
            <a:ext cx="419236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50" b="1" dirty="0">
                <a:hlinkClick r:id="rId2"/>
              </a:rPr>
              <a:t>https://www.youtube.com/watch?v=LjSDjx_ZaCk</a:t>
            </a:r>
            <a:r>
              <a:rPr lang="es-ES" sz="1350" b="1" dirty="0"/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4025"/>
          <a:stretch/>
        </p:blipFill>
        <p:spPr>
          <a:xfrm>
            <a:off x="2051720" y="1988840"/>
            <a:ext cx="5486400" cy="35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59" name="Diapositiva de think-cell" r:id="rId5" imgW="384" imgH="384" progId="TCLayout.ActiveDocument.1">
                  <p:embed/>
                </p:oleObj>
              </mc:Choice>
              <mc:Fallback>
                <p:oleObj name="Diapositiva de think-cell" r:id="rId5" imgW="384" imgH="384" progId="TCLayout.ActiveDocument.1">
                  <p:embed/>
                  <p:pic>
                    <p:nvPicPr>
                      <p:cNvPr id="13" name="Objeto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CECDAE5-3B81-401B-AAD2-D1C88E068655}" type="slidenum">
              <a:rPr lang="es-ES" smtClean="0">
                <a:latin typeface="+mj-lt"/>
              </a:rPr>
              <a:pPr/>
              <a:t>13</a:t>
            </a:fld>
            <a:endParaRPr lang="es-ES" dirty="0">
              <a:latin typeface="+mj-lt"/>
            </a:endParaRPr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3203848" y="404664"/>
            <a:ext cx="5904656" cy="723275"/>
          </a:xfrm>
          <a:prstGeom prst="rect">
            <a:avLst/>
          </a:prstGeom>
        </p:spPr>
        <p:txBody>
          <a:bodyPr vert="horz" wrap="square" lIns="0" rIns="0" bIns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b="1" dirty="0" smtClean="0">
                <a:solidFill>
                  <a:srgbClr val="0070C0"/>
                </a:solidFill>
                <a:ea typeface="+mn-ea"/>
                <a:cs typeface="+mn-cs"/>
              </a:rPr>
              <a:t>La digitalización del comercio tradicional forma parte de nuestras prioridades</a:t>
            </a:r>
            <a:endParaRPr lang="es-ES" sz="2200" b="1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/>
          <a:srcRect l="48824" t="23261" r="12196" b="53478"/>
          <a:stretch/>
        </p:blipFill>
        <p:spPr>
          <a:xfrm>
            <a:off x="449423" y="5229200"/>
            <a:ext cx="2643764" cy="782544"/>
          </a:xfrm>
          <a:prstGeom prst="rect">
            <a:avLst/>
          </a:prstGeom>
        </p:spPr>
      </p:pic>
      <p:sp>
        <p:nvSpPr>
          <p:cNvPr id="20" name="Triángulo isósceles 19"/>
          <p:cNvSpPr/>
          <p:nvPr/>
        </p:nvSpPr>
        <p:spPr>
          <a:xfrm rot="16200000" flipH="1" flipV="1">
            <a:off x="2537724" y="2326046"/>
            <a:ext cx="1697070" cy="7678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Triángulo isósceles 21"/>
          <p:cNvSpPr/>
          <p:nvPr/>
        </p:nvSpPr>
        <p:spPr>
          <a:xfrm rot="16200000" flipH="1" flipV="1">
            <a:off x="1883026" y="4983717"/>
            <a:ext cx="3006464" cy="7678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388592" y="1916832"/>
            <a:ext cx="936104" cy="8640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899592" y="1664872"/>
            <a:ext cx="612000" cy="612000"/>
          </a:xfrm>
          <a:prstGeom prst="ellipse">
            <a:avLst/>
          </a:prstGeom>
          <a:solidFill>
            <a:srgbClr val="FFC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1079640" y="2528928"/>
            <a:ext cx="252000" cy="252000"/>
          </a:xfrm>
          <a:prstGeom prst="ellipse">
            <a:avLst/>
          </a:prstGeom>
          <a:solidFill>
            <a:srgbClr val="00B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TextBox 35"/>
          <p:cNvSpPr txBox="1"/>
          <p:nvPr/>
        </p:nvSpPr>
        <p:spPr>
          <a:xfrm>
            <a:off x="1468603" y="1988840"/>
            <a:ext cx="1739332" cy="835219"/>
          </a:xfrm>
          <a:prstGeom prst="rect">
            <a:avLst/>
          </a:prstGeom>
          <a:noFill/>
        </p:spPr>
        <p:txBody>
          <a:bodyPr wrap="square" lIns="72000" tIns="0" rIns="0" bIns="0" rtlCol="0" anchor="ctr">
            <a:noAutofit/>
          </a:bodyPr>
          <a:lstStyle/>
          <a:p>
            <a:pPr>
              <a:lnSpc>
                <a:spcPts val="2100"/>
              </a:lnSpc>
              <a:buSzPct val="120000"/>
            </a:pPr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Observatorio</a:t>
            </a:r>
          </a:p>
          <a:p>
            <a:pPr>
              <a:lnSpc>
                <a:spcPts val="2100"/>
              </a:lnSpc>
              <a:buSzPct val="120000"/>
            </a:pPr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Comercio</a:t>
            </a:r>
          </a:p>
          <a:p>
            <a:pPr>
              <a:lnSpc>
                <a:spcPts val="2100"/>
              </a:lnSpc>
              <a:buSzPct val="120000"/>
            </a:pPr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4.0</a:t>
            </a:r>
            <a:endParaRPr lang="es-ES" sz="2400" b="1" dirty="0">
              <a:solidFill>
                <a:schemeClr val="bg2">
                  <a:lumMod val="1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4109930" y="1628800"/>
            <a:ext cx="381487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Foro de debate público-privado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3965922" y="1723757"/>
            <a:ext cx="72000" cy="7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/>
          <p:cNvSpPr txBox="1"/>
          <p:nvPr/>
        </p:nvSpPr>
        <p:spPr>
          <a:xfrm>
            <a:off x="4112931" y="2636912"/>
            <a:ext cx="381487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Análisis de tendencias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3968923" y="2731869"/>
            <a:ext cx="72000" cy="7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/>
          <p:cNvSpPr txBox="1"/>
          <p:nvPr/>
        </p:nvSpPr>
        <p:spPr>
          <a:xfrm>
            <a:off x="4112931" y="3054142"/>
            <a:ext cx="381487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Identificación buenas prácticas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3968923" y="3149099"/>
            <a:ext cx="72000" cy="7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CuadroTexto 36"/>
          <p:cNvSpPr txBox="1"/>
          <p:nvPr/>
        </p:nvSpPr>
        <p:spPr>
          <a:xfrm>
            <a:off x="4112931" y="2017415"/>
            <a:ext cx="3814870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Fortalecimiento del comercio de proximidad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8" name="Elipse 37"/>
          <p:cNvSpPr/>
          <p:nvPr/>
        </p:nvSpPr>
        <p:spPr>
          <a:xfrm>
            <a:off x="3968923" y="2218328"/>
            <a:ext cx="72000" cy="7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/>
          <p:cNvSpPr txBox="1"/>
          <p:nvPr/>
        </p:nvSpPr>
        <p:spPr>
          <a:xfrm>
            <a:off x="3563888" y="3527561"/>
            <a:ext cx="5077592" cy="78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Ayudar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 la transformación digital del pequeño comercio para favorecer su adaptación a las nuevas fórmulas comerciales y hábitos de consumo</a:t>
            </a:r>
          </a:p>
        </p:txBody>
      </p:sp>
      <p:sp>
        <p:nvSpPr>
          <p:cNvPr id="41" name="TextBox 36"/>
          <p:cNvSpPr txBox="1"/>
          <p:nvPr/>
        </p:nvSpPr>
        <p:spPr>
          <a:xfrm>
            <a:off x="3678261" y="4536179"/>
            <a:ext cx="367467" cy="4945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s-ES" sz="2800" b="1" dirty="0" smtClean="0">
                <a:solidFill>
                  <a:srgbClr val="0070C0"/>
                </a:solidFill>
                <a:latin typeface="+mj-lt"/>
              </a:rPr>
              <a:t>01</a:t>
            </a:r>
            <a:endParaRPr lang="es-E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4038301" y="4382676"/>
            <a:ext cx="1470797" cy="846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Programa de innovación comercial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4" name="2 Marcador de contenido"/>
          <p:cNvSpPr txBox="1">
            <a:spLocks/>
          </p:cNvSpPr>
          <p:nvPr/>
        </p:nvSpPr>
        <p:spPr>
          <a:xfrm>
            <a:off x="5467369" y="4427724"/>
            <a:ext cx="3353103" cy="747041"/>
          </a:xfrm>
          <a:prstGeom prst="rect">
            <a:avLst/>
          </a:prstGeom>
          <a:solidFill>
            <a:srgbClr val="EFFBFF"/>
          </a:solidFill>
          <a:ln w="12700">
            <a:solidFill>
              <a:schemeClr val="bg1"/>
            </a:solidFill>
          </a:ln>
        </p:spPr>
        <p:txBody>
          <a:bodyPr vert="horz" wrap="square" lIns="72000" tIns="36000" rIns="36000" bIns="36000" anchor="ctr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Análisis para identificar recomendaciones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de carácter estratégico, innovador y digital, para la 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gestión del establecimiento</a:t>
            </a:r>
            <a:endParaRPr lang="es-ES" sz="9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5" name="TextBox 36"/>
          <p:cNvSpPr txBox="1"/>
          <p:nvPr/>
        </p:nvSpPr>
        <p:spPr>
          <a:xfrm>
            <a:off x="3679329" y="5506939"/>
            <a:ext cx="367467" cy="4945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s-ES" sz="2800" b="1" dirty="0" smtClean="0">
                <a:solidFill>
                  <a:srgbClr val="0070C0"/>
                </a:solidFill>
                <a:latin typeface="+mj-lt"/>
              </a:rPr>
              <a:t>02</a:t>
            </a:r>
            <a:endParaRPr lang="es-E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4039369" y="5353436"/>
            <a:ext cx="15460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Programa de capacitación de innovación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7" name="2 Marcador de contenido"/>
          <p:cNvSpPr txBox="1">
            <a:spLocks/>
          </p:cNvSpPr>
          <p:nvPr/>
        </p:nvSpPr>
        <p:spPr>
          <a:xfrm>
            <a:off x="5467369" y="5343559"/>
            <a:ext cx="3353103" cy="821745"/>
          </a:xfrm>
          <a:prstGeom prst="rect">
            <a:avLst/>
          </a:prstGeom>
          <a:solidFill>
            <a:srgbClr val="EFFBFF"/>
          </a:solidFill>
          <a:ln w="12700">
            <a:solidFill>
              <a:schemeClr val="bg1"/>
            </a:solidFill>
          </a:ln>
        </p:spPr>
        <p:txBody>
          <a:bodyPr vert="horz" wrap="square" lIns="72000" tIns="36000" rIns="36000" bIns="36000" anchor="ctr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Acciones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colectivas de 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capacitación en áreas como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el cliente digital, comercio electrónico, marketing digital, turismo de compras o técnicas de venta.</a:t>
            </a:r>
            <a:endParaRPr lang="es-ES" sz="9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973126" y="4149080"/>
            <a:ext cx="1470798" cy="296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ES" sz="2400" b="1" dirty="0" smtClean="0">
                <a:latin typeface="+mj-lt"/>
              </a:rPr>
              <a:t>Convenio</a:t>
            </a:r>
            <a:endParaRPr lang="es-ES" sz="2400" b="1" dirty="0">
              <a:latin typeface="+mj-lt"/>
            </a:endParaRPr>
          </a:p>
        </p:txBody>
      </p:sp>
      <p:pic>
        <p:nvPicPr>
          <p:cNvPr id="83407" name="Picture 463" descr="Imagen relacionad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28764" r="2368" b="29532"/>
          <a:stretch/>
        </p:blipFill>
        <p:spPr bwMode="auto">
          <a:xfrm>
            <a:off x="404263" y="4488368"/>
            <a:ext cx="2899048" cy="6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1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14</a:t>
            </a:fld>
            <a:endParaRPr lang="es-ES"/>
          </a:p>
        </p:txBody>
      </p:sp>
      <p:pic>
        <p:nvPicPr>
          <p:cNvPr id="188418" name="Picture 2" descr="Destinos turÃ­sticos intelige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58477"/>
            <a:ext cx="3492431" cy="100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3203848" y="404664"/>
            <a:ext cx="5904656" cy="723275"/>
          </a:xfrm>
          <a:prstGeom prst="rect">
            <a:avLst/>
          </a:prstGeom>
        </p:spPr>
        <p:txBody>
          <a:bodyPr vert="horz" wrap="square" lIns="0" rIns="0" bIns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b="1" dirty="0" smtClean="0">
                <a:solidFill>
                  <a:srgbClr val="0070C0"/>
                </a:solidFill>
                <a:ea typeface="+mn-ea"/>
                <a:cs typeface="+mn-cs"/>
              </a:rPr>
              <a:t>La tecnología facilita la sostenibilidad del destino turístico y la calidad de la experiencia del visitante</a:t>
            </a:r>
            <a:endParaRPr lang="es-ES" sz="2200" b="1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952590" y="1556792"/>
            <a:ext cx="4651858" cy="369332"/>
          </a:xfrm>
          <a:prstGeom prst="rect">
            <a:avLst/>
          </a:prstGeom>
          <a:solidFill>
            <a:srgbClr val="0F6FC6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211960" y="2058532"/>
            <a:ext cx="38148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Desarrollo sostenible del destino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4067952" y="2153489"/>
            <a:ext cx="72000" cy="7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4211952" y="2448288"/>
            <a:ext cx="38148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Accesibilidad para todos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4067944" y="2543245"/>
            <a:ext cx="72000" cy="7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4211952" y="2876997"/>
            <a:ext cx="38148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Integración del visitante en el entorno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4067944" y="2971954"/>
            <a:ext cx="72000" cy="7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4211952" y="3309045"/>
            <a:ext cx="447484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Mejora de la calidad de vida de los residentes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4067944" y="3404002"/>
            <a:ext cx="72000" cy="7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 Marcador de contenido"/>
          <p:cNvSpPr txBox="1">
            <a:spLocks/>
          </p:cNvSpPr>
          <p:nvPr/>
        </p:nvSpPr>
        <p:spPr>
          <a:xfrm>
            <a:off x="323528" y="2448288"/>
            <a:ext cx="3321180" cy="2713736"/>
          </a:xfrm>
          <a:prstGeom prst="rect">
            <a:avLst/>
          </a:prstGeom>
          <a:solidFill>
            <a:srgbClr val="EFFBFF"/>
          </a:solidFill>
          <a:ln w="12700">
            <a:solidFill>
              <a:schemeClr val="bg1"/>
            </a:solidFill>
          </a:ln>
        </p:spPr>
        <p:txBody>
          <a:bodyPr vert="horz" wrap="square" lIns="216000" tIns="36000" rIns="216000" bIns="72000" anchor="ctr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" indent="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La Red de Destinos Turísticos Inteligentes facilita la </a:t>
            </a:r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incorporación de innovaciones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en los destinos y promueve la </a:t>
            </a:r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colaboración de todos los actores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clave. Cuenta con </a:t>
            </a:r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60 municipios y  miembros institucionales</a:t>
            </a:r>
          </a:p>
          <a:p>
            <a:pPr marL="27432" indent="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España se ha posicionado como líder mundial en el desarrollo de los destinos turísticos inteligentes. 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3952590" y="3779748"/>
            <a:ext cx="4651858" cy="369332"/>
          </a:xfrm>
          <a:prstGeom prst="rect">
            <a:avLst/>
          </a:prstGeom>
          <a:solidFill>
            <a:srgbClr val="0F6FC6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Ejes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4355976" y="4221088"/>
            <a:ext cx="4028614" cy="1360937"/>
            <a:chOff x="4266189" y="4413907"/>
            <a:chExt cx="4118401" cy="1795408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5385" b="62115" l="34115" r="42188"/>
                      </a14:imgEffect>
                    </a14:imgLayer>
                  </a14:imgProps>
                </a:ext>
              </a:extLst>
            </a:blip>
            <a:srcRect l="33782" t="44342" r="57556" b="37486"/>
            <a:stretch/>
          </p:blipFill>
          <p:spPr>
            <a:xfrm>
              <a:off x="6245165" y="4413907"/>
              <a:ext cx="523637" cy="595041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5096" b="62308" l="11250" r="19375"/>
                      </a14:imgEffect>
                    </a14:imgLayer>
                  </a14:imgProps>
                </a:ext>
              </a:extLst>
            </a:blip>
            <a:srcRect l="11019" t="44911" r="79531" b="37643"/>
            <a:stretch/>
          </p:blipFill>
          <p:spPr>
            <a:xfrm>
              <a:off x="4283968" y="4437112"/>
              <a:ext cx="582298" cy="582298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6656" b="60612" l="57560" r="64490"/>
                      </a14:imgEffect>
                    </a14:imgLayer>
                  </a14:imgProps>
                </a:ext>
              </a:extLst>
            </a:blip>
            <a:srcRect l="56694" t="44911" r="34644" b="37643"/>
            <a:stretch/>
          </p:blipFill>
          <p:spPr>
            <a:xfrm>
              <a:off x="4266189" y="5071154"/>
              <a:ext cx="551024" cy="601117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5288" b="62019" l="79792" r="87969"/>
                      </a14:imgEffect>
                    </a14:imgLayer>
                  </a14:imgProps>
                </a:ext>
              </a:extLst>
            </a:blip>
            <a:srcRect l="79531" t="44911" r="11413" b="37633"/>
            <a:stretch/>
          </p:blipFill>
          <p:spPr>
            <a:xfrm>
              <a:off x="6250473" y="5089942"/>
              <a:ext cx="541432" cy="565289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4788024" y="4569884"/>
              <a:ext cx="1298416" cy="31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s-ES" b="1" cap="small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Tecnología</a:t>
              </a: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6740308" y="4550639"/>
              <a:ext cx="1644282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s-ES" b="1" cap="small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Sostenibilidad</a:t>
              </a: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4856404" y="5209023"/>
              <a:ext cx="1298416" cy="31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s-ES" b="1" cap="small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Innovación</a:t>
              </a: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6811368" y="5276817"/>
              <a:ext cx="1428258" cy="31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s-ES" b="1" cap="small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Accesibilidad</a:t>
              </a:r>
            </a:p>
          </p:txBody>
        </p:sp>
        <p:pic>
          <p:nvPicPr>
            <p:cNvPr id="30" name="Picture 2" descr="Destinos turÃ­sticos inteligente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612"/>
            <a:stretch/>
          </p:blipFill>
          <p:spPr bwMode="auto">
            <a:xfrm>
              <a:off x="5238074" y="5705315"/>
              <a:ext cx="41066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CuadroTexto 30"/>
            <p:cNvSpPr txBox="1"/>
            <p:nvPr/>
          </p:nvSpPr>
          <p:spPr>
            <a:xfrm>
              <a:off x="5664022" y="5787428"/>
              <a:ext cx="1428258" cy="297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s-ES" b="1" cap="small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Gobernanza</a:t>
              </a:r>
            </a:p>
          </p:txBody>
        </p:sp>
      </p:grpSp>
      <p:sp>
        <p:nvSpPr>
          <p:cNvPr id="27" name="2 Marcador de contenido"/>
          <p:cNvSpPr txBox="1">
            <a:spLocks/>
          </p:cNvSpPr>
          <p:nvPr/>
        </p:nvSpPr>
        <p:spPr>
          <a:xfrm>
            <a:off x="334798" y="5692572"/>
            <a:ext cx="8269650" cy="1143073"/>
          </a:xfrm>
          <a:prstGeom prst="rect">
            <a:avLst/>
          </a:prstGeom>
          <a:solidFill>
            <a:srgbClr val="EFFBFF"/>
          </a:solidFill>
          <a:ln w="12700">
            <a:solidFill>
              <a:schemeClr val="bg1"/>
            </a:solidFill>
          </a:ln>
        </p:spPr>
        <p:txBody>
          <a:bodyPr vert="horz" wrap="square" lIns="216000" tIns="36000" rIns="216000" bIns="72000" anchor="ctr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" indent="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La OMT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ha reconocido que “el uso de soluciones tecnológicas que plantea el modelo de destino turístico inteligente contribuye a mejorar el proceso de toma de decisiones informadas, a la priorización de medidas y a la anticipación de futuros escenarios, lo que es esencial para la 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gestión responsable del Turismo y su impacto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6724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203848" y="404664"/>
            <a:ext cx="5904656" cy="723275"/>
          </a:xfrm>
          <a:prstGeom prst="rect">
            <a:avLst/>
          </a:prstGeom>
        </p:spPr>
        <p:txBody>
          <a:bodyPr vert="horz" wrap="square" lIns="0" rIns="0" bIns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b="1" dirty="0">
                <a:solidFill>
                  <a:srgbClr val="0070C0"/>
                </a:solidFill>
                <a:ea typeface="+mn-ea"/>
                <a:cs typeface="+mn-cs"/>
              </a:rPr>
              <a:t>Resulta crítico desarrollar, atraer y retener talento digital 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952590" y="1556792"/>
            <a:ext cx="4651858" cy="369332"/>
          </a:xfrm>
          <a:prstGeom prst="rect">
            <a:avLst/>
          </a:prstGeom>
          <a:solidFill>
            <a:srgbClr val="0F6FC6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Programas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211960" y="2058532"/>
            <a:ext cx="381487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Master en Big Data</a:t>
            </a:r>
          </a:p>
        </p:txBody>
      </p:sp>
      <p:sp>
        <p:nvSpPr>
          <p:cNvPr id="2" name="Elipse 1"/>
          <p:cNvSpPr/>
          <p:nvPr/>
        </p:nvSpPr>
        <p:spPr>
          <a:xfrm>
            <a:off x="4067952" y="2153489"/>
            <a:ext cx="72000" cy="7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4211952" y="2448288"/>
            <a:ext cx="381487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Master Digital Business</a:t>
            </a:r>
          </a:p>
        </p:txBody>
      </p:sp>
      <p:sp>
        <p:nvSpPr>
          <p:cNvPr id="21" name="Elipse 20"/>
          <p:cNvSpPr/>
          <p:nvPr/>
        </p:nvSpPr>
        <p:spPr>
          <a:xfrm>
            <a:off x="4067944" y="2543245"/>
            <a:ext cx="72000" cy="7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4211952" y="2876997"/>
            <a:ext cx="381487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Programa Superior en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Blockchain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23" name="Elipse 22"/>
          <p:cNvSpPr/>
          <p:nvPr/>
        </p:nvSpPr>
        <p:spPr>
          <a:xfrm>
            <a:off x="4067944" y="2971954"/>
            <a:ext cx="72000" cy="7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4211952" y="3309045"/>
            <a:ext cx="447484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ES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Executive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Master Digital Business </a:t>
            </a:r>
          </a:p>
        </p:txBody>
      </p:sp>
      <p:sp>
        <p:nvSpPr>
          <p:cNvPr id="25" name="Elipse 24"/>
          <p:cNvSpPr/>
          <p:nvPr/>
        </p:nvSpPr>
        <p:spPr>
          <a:xfrm>
            <a:off x="4067944" y="3404002"/>
            <a:ext cx="72000" cy="7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 Marcador de contenido"/>
          <p:cNvSpPr txBox="1">
            <a:spLocks/>
          </p:cNvSpPr>
          <p:nvPr/>
        </p:nvSpPr>
        <p:spPr>
          <a:xfrm>
            <a:off x="240562" y="2543245"/>
            <a:ext cx="3539349" cy="3550051"/>
          </a:xfrm>
          <a:prstGeom prst="rect">
            <a:avLst/>
          </a:prstGeom>
          <a:solidFill>
            <a:srgbClr val="EFFBFF"/>
          </a:solidFill>
          <a:ln w="12700">
            <a:solidFill>
              <a:schemeClr val="bg1"/>
            </a:solidFill>
          </a:ln>
        </p:spPr>
        <p:txBody>
          <a:bodyPr vert="horz" wrap="square" lIns="216000" tIns="36000" rIns="216000" bIns="72000" anchor="ctr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" indent="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Fundada en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1955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es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la primera escuela de negocios de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España</a:t>
            </a:r>
          </a:p>
          <a:p>
            <a:pPr marL="27432" indent="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En 2009 fue la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Primera Escuela de Negocios que integra la metodología </a:t>
            </a:r>
            <a:r>
              <a:rPr lang="es-ES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mobile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learning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en todos sus programas con el uso de dispositivos móviles y un repositorio institucional de contenidos multimedia en abierto (Savia).</a:t>
            </a:r>
          </a:p>
          <a:p>
            <a:pPr marL="27432" indent="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En 2013 fue la Primera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Escuela de Negocios en ofrecer formación superior en Big Data. </a:t>
            </a:r>
            <a:endParaRPr lang="es-ES" sz="1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99682" name="Picture 2" descr="https://www.eoi.es/sites/all/themes/eoi_th_core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63614"/>
            <a:ext cx="2686834" cy="67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/>
          <p:cNvSpPr txBox="1"/>
          <p:nvPr/>
        </p:nvSpPr>
        <p:spPr>
          <a:xfrm>
            <a:off x="4211952" y="3707547"/>
            <a:ext cx="4474848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Programa Superior en Machine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Learning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e Inteligencia Artificial </a:t>
            </a:r>
          </a:p>
        </p:txBody>
      </p:sp>
      <p:sp>
        <p:nvSpPr>
          <p:cNvPr id="32" name="Elipse 31"/>
          <p:cNvSpPr/>
          <p:nvPr/>
        </p:nvSpPr>
        <p:spPr>
          <a:xfrm>
            <a:off x="4067944" y="3802504"/>
            <a:ext cx="72000" cy="7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/>
          <p:cNvSpPr txBox="1"/>
          <p:nvPr/>
        </p:nvSpPr>
        <p:spPr>
          <a:xfrm>
            <a:off x="4201608" y="4293096"/>
            <a:ext cx="4474848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Programa Ejecutivo en Transformación Digital para Administración Pública</a:t>
            </a:r>
          </a:p>
        </p:txBody>
      </p:sp>
      <p:sp>
        <p:nvSpPr>
          <p:cNvPr id="34" name="Elipse 33"/>
          <p:cNvSpPr/>
          <p:nvPr/>
        </p:nvSpPr>
        <p:spPr>
          <a:xfrm>
            <a:off x="4057600" y="4388053"/>
            <a:ext cx="72000" cy="7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/>
          <p:cNvSpPr txBox="1"/>
          <p:nvPr/>
        </p:nvSpPr>
        <p:spPr>
          <a:xfrm>
            <a:off x="4201608" y="4883338"/>
            <a:ext cx="4474848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Programa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Ejecutivo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en Big Data &amp; Business Analytics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4057600" y="4978295"/>
            <a:ext cx="72000" cy="7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Elipse 36"/>
          <p:cNvSpPr/>
          <p:nvPr/>
        </p:nvSpPr>
        <p:spPr>
          <a:xfrm>
            <a:off x="4067944" y="5445232"/>
            <a:ext cx="72000" cy="7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CuadroTexto 37"/>
          <p:cNvSpPr txBox="1"/>
          <p:nvPr/>
        </p:nvSpPr>
        <p:spPr>
          <a:xfrm>
            <a:off x="4211960" y="5373216"/>
            <a:ext cx="447484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……..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91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6000" y="3186632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sz="1350"/>
          </a:p>
          <a:p>
            <a:endParaRPr lang="es-ES" sz="1350" dirty="0"/>
          </a:p>
        </p:txBody>
      </p:sp>
      <p:sp>
        <p:nvSpPr>
          <p:cNvPr id="8" name="23 CuadroTexto">
            <a:extLst>
              <a:ext uri="{FF2B5EF4-FFF2-40B4-BE49-F238E27FC236}">
                <a16:creationId xmlns:a16="http://schemas.microsoft.com/office/drawing/2014/main" id="{1529951C-F2D8-4F96-A3C5-74BC31D6AFB8}"/>
              </a:ext>
            </a:extLst>
          </p:cNvPr>
          <p:cNvSpPr txBox="1"/>
          <p:nvPr/>
        </p:nvSpPr>
        <p:spPr>
          <a:xfrm>
            <a:off x="560358" y="2065870"/>
            <a:ext cx="3579594" cy="3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75"/>
              </a:lnSpc>
              <a:defRPr/>
            </a:pPr>
            <a:r>
              <a:rPr lang="es-ES_tradnl" sz="2100" b="1" cap="all" dirty="0">
                <a:solidFill>
                  <a:srgbClr val="92D050"/>
                </a:solidFill>
                <a:latin typeface="Calibri" panose="020F0502020204030204" pitchFamily="34" charset="0"/>
                <a:ea typeface="Lato Black" panose="020F0502020204030203" pitchFamily="34" charset="0"/>
                <a:cs typeface="Calibri" panose="020F0502020204030204" pitchFamily="34" charset="0"/>
              </a:rPr>
              <a:t>12 retos de INDUSTRIA 4.0</a:t>
            </a:r>
            <a:endParaRPr lang="es-ES" sz="2100" b="1" cap="all" dirty="0">
              <a:latin typeface="Calibri" panose="020F0502020204030204" pitchFamily="34" charset="0"/>
              <a:ea typeface="Lato Black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5526" y="2397219"/>
            <a:ext cx="820891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sz="1650" b="1" dirty="0">
                <a:latin typeface="Calibri" panose="020F0502020204030204" pitchFamily="34" charset="0"/>
                <a:cs typeface="Calibri" panose="020F0502020204030204" pitchFamily="34" charset="0"/>
              </a:rPr>
              <a:t>COWORKING VIRTUAL DE ACELERACIÓN  de STARTUPS </a:t>
            </a:r>
          </a:p>
          <a:p>
            <a:pPr marL="336947" indent="-202406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50" u="sng" dirty="0">
                <a:latin typeface="Calibri" panose="020F0502020204030204" pitchFamily="34" charset="0"/>
                <a:cs typeface="Calibri" panose="020F0502020204030204" pitchFamily="34" charset="0"/>
              </a:rPr>
              <a:t>Lanzamiento de retos de innovación Industrial en el ámbito de I4.0</a:t>
            </a:r>
          </a:p>
          <a:p>
            <a:pPr marL="336947" lvl="1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sz="1650" dirty="0">
                <a:latin typeface="Calibri" panose="020F0502020204030204" pitchFamily="34" charset="0"/>
                <a:ea typeface="Lato Light" panose="020F0502020204030203" pitchFamily="34" charset="0"/>
                <a:cs typeface="Calibri" panose="020F0502020204030204" pitchFamily="34" charset="0"/>
              </a:rPr>
              <a:t>Identificación de Empresas Industriales tractoras que propongan retos de innovación tecnológica a resolver por </a:t>
            </a:r>
            <a:r>
              <a:rPr lang="es-ES" sz="1650" dirty="0" err="1">
                <a:latin typeface="Calibri" panose="020F0502020204030204" pitchFamily="34" charset="0"/>
                <a:ea typeface="Lato Light" panose="020F0502020204030203" pitchFamily="34" charset="0"/>
                <a:cs typeface="Calibri" panose="020F0502020204030204" pitchFamily="34" charset="0"/>
              </a:rPr>
              <a:t>Startups</a:t>
            </a:r>
            <a:r>
              <a:rPr lang="es-ES" sz="1650" dirty="0">
                <a:latin typeface="Calibri" panose="020F0502020204030204" pitchFamily="34" charset="0"/>
                <a:ea typeface="Lato Light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s-ES" sz="1650" b="1" dirty="0">
                <a:latin typeface="Calibri" panose="020F0502020204030204" pitchFamily="34" charset="0"/>
                <a:ea typeface="Lato Light" panose="020F0502020204030203" pitchFamily="34" charset="0"/>
                <a:cs typeface="Calibri" panose="020F0502020204030204" pitchFamily="34" charset="0"/>
              </a:rPr>
              <a:t>DE BASE TECNOLÓGICA</a:t>
            </a:r>
            <a:r>
              <a:rPr lang="es-ES" sz="1650" dirty="0">
                <a:latin typeface="Calibri" panose="020F0502020204030204" pitchFamily="34" charset="0"/>
                <a:ea typeface="Lato Light" panose="020F0502020204030203" pitchFamily="34" charset="0"/>
                <a:cs typeface="Calibri" panose="020F0502020204030204" pitchFamily="34" charset="0"/>
              </a:rPr>
              <a:t>.</a:t>
            </a:r>
          </a:p>
          <a:p>
            <a:pPr marL="336947" lvl="1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s-ES" sz="1650" dirty="0">
              <a:latin typeface="Calibri" panose="020F0502020204030204" pitchFamily="34" charset="0"/>
              <a:ea typeface="Lato Light" panose="020F0502020204030203" pitchFamily="34" charset="0"/>
              <a:cs typeface="Calibri" panose="020F0502020204030204" pitchFamily="34" charset="0"/>
            </a:endParaRPr>
          </a:p>
          <a:p>
            <a:pPr marL="336947" indent="-202406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50" u="sng" dirty="0">
                <a:latin typeface="Calibri" panose="020F0502020204030204" pitchFamily="34" charset="0"/>
                <a:cs typeface="Calibri" panose="020F0502020204030204" pitchFamily="34" charset="0"/>
              </a:rPr>
              <a:t>Convocatoria e identificación de Startups </a:t>
            </a:r>
          </a:p>
          <a:p>
            <a:pPr marL="336947" lvl="1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sz="1650" dirty="0">
                <a:latin typeface="Calibri" panose="020F0502020204030204" pitchFamily="34" charset="0"/>
                <a:ea typeface="Lato Light" panose="020F0502020204030203" pitchFamily="34" charset="0"/>
                <a:cs typeface="Calibri" panose="020F0502020204030204" pitchFamily="34" charset="0"/>
              </a:rPr>
              <a:t>Proceso de Aceleración corporativa de innovación abierta</a:t>
            </a:r>
          </a:p>
          <a:p>
            <a:pPr marL="336947" lvl="1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s-ES" sz="1650" dirty="0">
              <a:latin typeface="Calibri" panose="020F0502020204030204" pitchFamily="34" charset="0"/>
              <a:ea typeface="Lato Light" panose="020F0502020204030203" pitchFamily="34" charset="0"/>
              <a:cs typeface="Calibri" panose="020F0502020204030204" pitchFamily="34" charset="0"/>
            </a:endParaRPr>
          </a:p>
          <a:p>
            <a:pPr marL="336947" indent="-202406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50" u="sng" dirty="0">
                <a:latin typeface="Calibri" panose="020F0502020204030204" pitchFamily="34" charset="0"/>
                <a:cs typeface="Calibri" panose="020F0502020204030204" pitchFamily="34" charset="0"/>
              </a:rPr>
              <a:t>Beneficios para las Startups </a:t>
            </a:r>
          </a:p>
          <a:p>
            <a:pPr marL="675085" lvl="2" indent="-202406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50" dirty="0">
                <a:latin typeface="Calibri" panose="020F0502020204030204" pitchFamily="34" charset="0"/>
                <a:ea typeface="Lato Light" panose="020F0502020204030203" pitchFamily="34" charset="0"/>
                <a:cs typeface="Calibri" panose="020F0502020204030204" pitchFamily="34" charset="0"/>
              </a:rPr>
              <a:t>Desarrollo Prototipo / Formación y Mentores / Red Socios / Clientes</a:t>
            </a:r>
          </a:p>
          <a:p>
            <a:pPr marL="675085" lvl="2" indent="-202406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50" dirty="0">
                <a:latin typeface="Calibri" panose="020F0502020204030204" pitchFamily="34" charset="0"/>
                <a:ea typeface="Lato Light" panose="020F0502020204030203" pitchFamily="34" charset="0"/>
                <a:cs typeface="Calibri" panose="020F0502020204030204" pitchFamily="34" charset="0"/>
              </a:rPr>
              <a:t>“Adquisición” de  gran cliente industrial </a:t>
            </a:r>
          </a:p>
          <a:p>
            <a:pPr marL="675085" lvl="2" indent="-202406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50" dirty="0">
                <a:latin typeface="Calibri" panose="020F0502020204030204" pitchFamily="34" charset="0"/>
                <a:ea typeface="Lato Light" panose="020F0502020204030203" pitchFamily="34" charset="0"/>
                <a:cs typeface="Calibri" panose="020F0502020204030204" pitchFamily="34" charset="0"/>
              </a:rPr>
              <a:t>Visibilidad nacional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616" y="1955503"/>
            <a:ext cx="1797176" cy="441716"/>
          </a:xfrm>
          <a:prstGeom prst="rect">
            <a:avLst/>
          </a:prstGeom>
        </p:spPr>
      </p:pic>
      <p:pic>
        <p:nvPicPr>
          <p:cNvPr id="4" name="Imagen 3" descr="Smart Farming: IoT in agriculture - IoT India Magazin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5" y="3345394"/>
            <a:ext cx="2409461" cy="1973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6286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17</a:t>
            </a:fld>
            <a:endParaRPr lang="es-ES"/>
          </a:p>
        </p:txBody>
      </p:sp>
      <p:pic>
        <p:nvPicPr>
          <p:cNvPr id="200706" name="Picture 2" descr="600x280px-gre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19475"/>
            <a:ext cx="2304256" cy="109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8 Rectángulo"/>
          <p:cNvSpPr/>
          <p:nvPr/>
        </p:nvSpPr>
        <p:spPr>
          <a:xfrm>
            <a:off x="323528" y="2013929"/>
            <a:ext cx="8208912" cy="456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947" indent="-202406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50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Programa </a:t>
            </a:r>
            <a:r>
              <a:rPr lang="es-ES" sz="1650" dirty="0">
                <a:latin typeface="Calibri" panose="020F0502020204030204" pitchFamily="34" charset="0"/>
                <a:cs typeface="Calibri" panose="020F0502020204030204" pitchFamily="34" charset="0"/>
              </a:rPr>
              <a:t>piloto </a:t>
            </a:r>
            <a:r>
              <a:rPr lang="es-ES" sz="1650" dirty="0" smtClean="0">
                <a:latin typeface="Calibri" panose="020F0502020204030204" pitchFamily="34" charset="0"/>
                <a:cs typeface="Calibri" panose="020F0502020204030204" pitchFamily="34" charset="0"/>
              </a:rPr>
              <a:t>gratuito de </a:t>
            </a:r>
            <a:r>
              <a:rPr lang="es-ES" sz="1650" dirty="0">
                <a:latin typeface="Calibri" panose="020F0502020204030204" pitchFamily="34" charset="0"/>
                <a:cs typeface="Calibri" panose="020F0502020204030204" pitchFamily="34" charset="0"/>
              </a:rPr>
              <a:t>Innovación en Ciberseguridad de la PYME</a:t>
            </a:r>
            <a:r>
              <a:rPr lang="es-ES" sz="165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" sz="165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6947" indent="-202406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165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6947" indent="-202406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50" dirty="0">
                <a:latin typeface="Calibri" panose="020F0502020204030204" pitchFamily="34" charset="0"/>
                <a:ea typeface="Lato Light" panose="020F0502020204030203" pitchFamily="34" charset="0"/>
                <a:cs typeface="Calibri" panose="020F0502020204030204" pitchFamily="34" charset="0"/>
              </a:rPr>
              <a:t>OBJETIVO: </a:t>
            </a:r>
            <a:r>
              <a:rPr lang="es-ES" sz="1650" dirty="0" smtClean="0">
                <a:latin typeface="Calibri" panose="020F0502020204030204" pitchFamily="34" charset="0"/>
                <a:ea typeface="Lato Light" panose="020F0502020204030203" pitchFamily="34" charset="0"/>
                <a:cs typeface="Calibri" panose="020F0502020204030204" pitchFamily="34" charset="0"/>
              </a:rPr>
              <a:t>determinación del nivel </a:t>
            </a:r>
            <a:r>
              <a:rPr lang="es-ES" sz="1650" dirty="0">
                <a:latin typeface="Calibri" panose="020F0502020204030204" pitchFamily="34" charset="0"/>
                <a:ea typeface="Lato Light" panose="020F0502020204030203" pitchFamily="34" charset="0"/>
                <a:cs typeface="Calibri" panose="020F0502020204030204" pitchFamily="34" charset="0"/>
              </a:rPr>
              <a:t>de seguridad actual y </a:t>
            </a:r>
            <a:r>
              <a:rPr lang="es-ES" sz="1650" dirty="0" smtClean="0">
                <a:latin typeface="Calibri" panose="020F0502020204030204" pitchFamily="34" charset="0"/>
                <a:ea typeface="Lato Light" panose="020F0502020204030203" pitchFamily="34" charset="0"/>
                <a:cs typeface="Calibri" panose="020F0502020204030204" pitchFamily="34" charset="0"/>
              </a:rPr>
              <a:t>establecimiento del </a:t>
            </a:r>
            <a:r>
              <a:rPr lang="es-ES" sz="1650" dirty="0">
                <a:latin typeface="Calibri" panose="020F0502020204030204" pitchFamily="34" charset="0"/>
                <a:ea typeface="Lato Light" panose="020F0502020204030203" pitchFamily="34" charset="0"/>
                <a:cs typeface="Calibri" panose="020F0502020204030204" pitchFamily="34" charset="0"/>
              </a:rPr>
              <a:t>nivel </a:t>
            </a:r>
            <a:r>
              <a:rPr lang="es-ES" sz="1650" dirty="0" smtClean="0">
                <a:latin typeface="Calibri" panose="020F0502020204030204" pitchFamily="34" charset="0"/>
                <a:ea typeface="Lato Light" panose="020F0502020204030203" pitchFamily="34" charset="0"/>
                <a:cs typeface="Calibri" panose="020F0502020204030204" pitchFamily="34" charset="0"/>
              </a:rPr>
              <a:t>óptimo de protección de sistemas y datos de las pymes participantes</a:t>
            </a:r>
          </a:p>
          <a:p>
            <a:pPr marL="336947" indent="-202406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1650" dirty="0">
              <a:latin typeface="Calibri" panose="020F0502020204030204" pitchFamily="34" charset="0"/>
              <a:ea typeface="Lato Light" panose="020F0502020204030203" pitchFamily="34" charset="0"/>
              <a:cs typeface="Calibri" panose="020F0502020204030204" pitchFamily="34" charset="0"/>
            </a:endParaRPr>
          </a:p>
          <a:p>
            <a:pPr marL="336947" indent="-202406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5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Estructura en fases:</a:t>
            </a:r>
          </a:p>
          <a:p>
            <a:pPr marL="794147" lvl="1" indent="-202406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50" dirty="0" smtClean="0">
                <a:latin typeface="Calibri" panose="020F0502020204030204" pitchFamily="34" charset="0"/>
                <a:cs typeface="Calibri" panose="020F0502020204030204" pitchFamily="34" charset="0"/>
              </a:rPr>
              <a:t>I: Autodiagnóstico inicial por parte de la propia pyme</a:t>
            </a:r>
          </a:p>
          <a:p>
            <a:pPr marL="794147" lvl="1" indent="-202406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50" dirty="0" smtClean="0">
                <a:latin typeface="Calibri" panose="020F0502020204030204" pitchFamily="34" charset="0"/>
                <a:cs typeface="Calibri" panose="020F0502020204030204" pitchFamily="34" charset="0"/>
              </a:rPr>
              <a:t>II: Diagnóstico a través de una auditoría de ciberseguridad</a:t>
            </a:r>
          </a:p>
          <a:p>
            <a:pPr marL="794147" lvl="1" indent="-202406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50" dirty="0" smtClean="0">
                <a:latin typeface="Calibri" panose="020F0502020204030204" pitchFamily="34" charset="0"/>
                <a:cs typeface="Calibri" panose="020F0502020204030204" pitchFamily="34" charset="0"/>
              </a:rPr>
              <a:t>III: Implantación de un Plan de Ciberseguridad</a:t>
            </a:r>
          </a:p>
          <a:p>
            <a:pPr marL="794147" lvl="1" indent="-202406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50" dirty="0" smtClean="0">
                <a:latin typeface="Calibri" panose="020F0502020204030204" pitchFamily="34" charset="0"/>
                <a:cs typeface="Calibri" panose="020F0502020204030204" pitchFamily="34" charset="0"/>
              </a:rPr>
              <a:t>IV: Seguimiento de las medidas implementadas</a:t>
            </a:r>
            <a:endParaRPr lang="es-ES" sz="1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6947" lvl="1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s-ES" sz="1650" dirty="0" smtClean="0">
              <a:latin typeface="Calibri" panose="020F0502020204030204" pitchFamily="34" charset="0"/>
              <a:ea typeface="Lato Light" panose="020F0502020204030203" pitchFamily="34" charset="0"/>
              <a:cs typeface="Calibri" panose="020F0502020204030204" pitchFamily="34" charset="0"/>
            </a:endParaRPr>
          </a:p>
          <a:p>
            <a:pPr marL="336947" lvl="1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s-ES" sz="1650" dirty="0">
              <a:latin typeface="Calibri" panose="020F0502020204030204" pitchFamily="34" charset="0"/>
              <a:ea typeface="Lato Light" panose="020F0502020204030203" pitchFamily="34" charset="0"/>
              <a:cs typeface="Calibri" panose="020F0502020204030204" pitchFamily="34" charset="0"/>
            </a:endParaRPr>
          </a:p>
          <a:p>
            <a:pPr marL="336947" lvl="1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sz="1650" dirty="0" smtClean="0">
                <a:latin typeface="Calibri" panose="020F0502020204030204" pitchFamily="34" charset="0"/>
                <a:ea typeface="Lato Light" panose="020F0502020204030203" pitchFamily="34" charset="0"/>
                <a:cs typeface="Calibri" panose="020F0502020204030204" pitchFamily="34" charset="0"/>
              </a:rPr>
              <a:t>COLABORA</a:t>
            </a:r>
          </a:p>
          <a:p>
            <a:pPr marL="336947" lvl="1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s-ES" sz="1650" dirty="0" smtClean="0">
              <a:latin typeface="Calibri" panose="020F0502020204030204" pitchFamily="34" charset="0"/>
              <a:ea typeface="Lato Light" panose="020F0502020204030203" pitchFamily="34" charset="0"/>
              <a:cs typeface="Calibri" panose="020F0502020204030204" pitchFamily="34" charset="0"/>
            </a:endParaRPr>
          </a:p>
          <a:p>
            <a:pPr marL="336947" lvl="1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s-ES" sz="1650" dirty="0">
              <a:latin typeface="Calibri" panose="020F0502020204030204" pitchFamily="34" charset="0"/>
              <a:ea typeface="Lato Light" panose="020F0502020204030203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8"/>
          <a:stretch/>
        </p:blipFill>
        <p:spPr bwMode="auto">
          <a:xfrm>
            <a:off x="2123728" y="5475314"/>
            <a:ext cx="1872208" cy="801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624" y="1246598"/>
            <a:ext cx="1797176" cy="44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82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776" t="19469" r="14169" b="36916"/>
          <a:stretch/>
        </p:blipFill>
        <p:spPr>
          <a:xfrm>
            <a:off x="359532" y="2128324"/>
            <a:ext cx="8208912" cy="293175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24800" t="44911" r="24013" b="17289"/>
          <a:stretch/>
        </p:blipFill>
        <p:spPr>
          <a:xfrm>
            <a:off x="3203848" y="5373216"/>
            <a:ext cx="2700300" cy="88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3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72680" y="5644487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www.youtube.com/watch?v=R1k0qNn_eQs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730075"/>
            <a:ext cx="3048000" cy="1714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564904"/>
            <a:ext cx="46577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46" name="Diapositiva de think-cell" r:id="rId5" imgW="384" imgH="384" progId="TCLayout.ActiveDocument.1">
                  <p:embed/>
                </p:oleObj>
              </mc:Choice>
              <mc:Fallback>
                <p:oleObj name="Diapositiva de think-cell" r:id="rId5" imgW="384" imgH="384" progId="TCLayout.ActiveDocument.1">
                  <p:embed/>
                  <p:pic>
                    <p:nvPicPr>
                      <p:cNvPr id="13" name="Objeto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/>
          <p:cNvSpPr/>
          <p:nvPr/>
        </p:nvSpPr>
        <p:spPr>
          <a:xfrm>
            <a:off x="609159" y="1196752"/>
            <a:ext cx="8075399" cy="6468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043606" y="2364632"/>
            <a:ext cx="7992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La transformación digital afecta </a:t>
            </a:r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 todos los </a:t>
            </a:r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sectores económicos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800263" y="3506510"/>
            <a:ext cx="46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rgbClr val="0B5395"/>
                </a:solidFill>
                <a:latin typeface="+mj-lt"/>
              </a:rPr>
              <a:t>Industria 4.0</a:t>
            </a:r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CECDAE5-3B81-401B-AAD2-D1C88E068655}" type="slidenum">
              <a:rPr lang="es-ES" smtClean="0">
                <a:latin typeface="+mj-lt"/>
              </a:rPr>
              <a:pPr/>
              <a:t>2</a:t>
            </a:fld>
            <a:endParaRPr lang="es-ES" dirty="0">
              <a:latin typeface="+mj-lt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043607" y="1299887"/>
            <a:ext cx="468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  <a:latin typeface="+mj-lt"/>
              </a:rPr>
              <a:t>La importancia de la digitalización</a:t>
            </a:r>
            <a:endParaRPr lang="es-ES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800262" y="3985116"/>
            <a:ext cx="6124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Digitalización del comercio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800264" y="4463722"/>
            <a:ext cx="51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Destino Turístico Inteligente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043607" y="2935571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Una agenda digital proactiva en industria y servicios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043607" y="5302369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Trabajemos juntos para digitalizar nuestro país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043607" y="1870826"/>
            <a:ext cx="5436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España avanza en el proceso de digitalización</a:t>
            </a:r>
            <a:endParaRPr lang="es-ES" sz="2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800264" y="4890646"/>
            <a:ext cx="51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Formación en talento digital</a:t>
            </a:r>
          </a:p>
        </p:txBody>
      </p:sp>
    </p:spTree>
    <p:extLst>
      <p:ext uri="{BB962C8B-B14F-4D97-AF65-F5344CB8AC3E}">
        <p14:creationId xmlns:p14="http://schemas.microsoft.com/office/powerpoint/2010/main" val="22362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521550" y="2465425"/>
            <a:ext cx="7020780" cy="2922985"/>
          </a:xfrm>
        </p:spPr>
        <p:txBody>
          <a:bodyPr>
            <a:normAutofit/>
          </a:bodyPr>
          <a:lstStyle/>
          <a:p>
            <a:r>
              <a:rPr lang="es-E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Apoyo a proyectos relacionados con programas de la </a:t>
            </a:r>
            <a:r>
              <a:rPr lang="es-ES" sz="30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Defensa</a:t>
            </a:r>
          </a:p>
          <a:p>
            <a:pPr marL="342891" lvl="1" indent="0">
              <a:buNone/>
            </a:pP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Préstamos a </a:t>
            </a:r>
            <a:r>
              <a:rPr lang="es-ES" sz="2100" u="sng" dirty="0">
                <a:latin typeface="Calibri" panose="020F0502020204030204" pitchFamily="34" charset="0"/>
                <a:cs typeface="Calibri" panose="020F0502020204030204" pitchFamily="34" charset="0"/>
              </a:rPr>
              <a:t>proyectos de desarrollo tecnológico</a:t>
            </a:r>
          </a:p>
          <a:p>
            <a:pPr marL="342891" lvl="1" indent="0">
              <a:buNone/>
            </a:pPr>
            <a:endParaRPr lang="es-ES" sz="21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Dotación PGE 2018: </a:t>
            </a:r>
            <a:r>
              <a:rPr lang="es-E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468 M€</a:t>
            </a:r>
          </a:p>
        </p:txBody>
      </p:sp>
    </p:spTree>
    <p:extLst>
      <p:ext uri="{BB962C8B-B14F-4D97-AF65-F5344CB8AC3E}">
        <p14:creationId xmlns:p14="http://schemas.microsoft.com/office/powerpoint/2010/main" val="36074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301227"/>
            <a:ext cx="4464496" cy="25112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933056"/>
            <a:ext cx="5220580" cy="247977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329" y="1196752"/>
            <a:ext cx="38385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5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86" name="Diapositiva de think-cell" r:id="rId5" imgW="384" imgH="384" progId="TCLayout.ActiveDocument.1">
                  <p:embed/>
                </p:oleObj>
              </mc:Choice>
              <mc:Fallback>
                <p:oleObj name="Diapositiva de think-cell" r:id="rId5" imgW="384" imgH="384" progId="TCLayout.ActiveDocument.1">
                  <p:embed/>
                  <p:pic>
                    <p:nvPicPr>
                      <p:cNvPr id="13" name="Objeto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/>
          <p:cNvSpPr/>
          <p:nvPr/>
        </p:nvSpPr>
        <p:spPr>
          <a:xfrm>
            <a:off x="609159" y="5302421"/>
            <a:ext cx="8075399" cy="6468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1043606" y="2364632"/>
            <a:ext cx="7992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La transformación digital afecta </a:t>
            </a:r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 todos los </a:t>
            </a:r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sectores económicos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800263" y="3506510"/>
            <a:ext cx="46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rgbClr val="0B5395"/>
                </a:solidFill>
                <a:latin typeface="+mj-lt"/>
              </a:rPr>
              <a:t>Industria 4.0</a:t>
            </a:r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CECDAE5-3B81-401B-AAD2-D1C88E068655}" type="slidenum">
              <a:rPr lang="es-ES" smtClean="0">
                <a:latin typeface="+mj-lt"/>
              </a:rPr>
              <a:pPr/>
              <a:t>22</a:t>
            </a:fld>
            <a:endParaRPr lang="es-ES" dirty="0">
              <a:latin typeface="+mj-lt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043607" y="1299887"/>
            <a:ext cx="468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La importancia de la digitalización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800262" y="3985116"/>
            <a:ext cx="6124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Digitalización del comercio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800264" y="4463722"/>
            <a:ext cx="51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Destino Turístico Inteligente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043607" y="2935571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Una agenda digital proactiva en industria y servicios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043607" y="5374377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  <a:latin typeface="+mj-lt"/>
              </a:rPr>
              <a:t>Trabajemos juntos para digitalizar nuestro país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043607" y="1870826"/>
            <a:ext cx="5436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España avanza en el proceso de digitalización</a:t>
            </a:r>
            <a:endParaRPr lang="es-ES" sz="2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800264" y="4869160"/>
            <a:ext cx="51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Formación en talento digital</a:t>
            </a:r>
          </a:p>
        </p:txBody>
      </p:sp>
    </p:spTree>
    <p:extLst>
      <p:ext uri="{BB962C8B-B14F-4D97-AF65-F5344CB8AC3E}">
        <p14:creationId xmlns:p14="http://schemas.microsoft.com/office/powerpoint/2010/main" val="230826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414" y="2539004"/>
            <a:ext cx="2739034" cy="2476699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899592" y="2198586"/>
            <a:ext cx="3312368" cy="369332"/>
          </a:xfrm>
          <a:prstGeom prst="rect">
            <a:avLst/>
          </a:prstGeom>
          <a:solidFill>
            <a:srgbClr val="0F6FC6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Grandes activos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197444" y="2714293"/>
            <a:ext cx="3076705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Infraestructuras digitales punteras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1036745" y="2882233"/>
            <a:ext cx="72000" cy="7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1204315" y="3208864"/>
            <a:ext cx="307670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Actividad emprendedora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043616" y="3317620"/>
            <a:ext cx="72000" cy="7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1204315" y="3506381"/>
            <a:ext cx="3076705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Empresas de referencia en múltiples sectores económicos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1043616" y="3677220"/>
            <a:ext cx="72000" cy="7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1204315" y="4048537"/>
            <a:ext cx="307670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Universidades de prestigio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1043616" y="4118073"/>
            <a:ext cx="72000" cy="7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1204315" y="4883338"/>
            <a:ext cx="3076705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Capacidad de desarrollar y atraer talento tecnológico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1043616" y="4990974"/>
            <a:ext cx="72000" cy="7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1204315" y="4379282"/>
            <a:ext cx="32956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Enlace entre Europa, América Latina y países del Mediterráneo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1043616" y="4563118"/>
            <a:ext cx="72000" cy="7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6407299" y="3561053"/>
            <a:ext cx="1621085" cy="605294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lIns="0" rIns="0" rtlCol="0" anchor="ctr" anchorCtr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s-ES" sz="2000" b="1" cap="small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Colaboración público-privada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4860032" y="2915473"/>
            <a:ext cx="407295" cy="144655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s-ES" sz="88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+</a:t>
            </a:r>
            <a:endParaRPr lang="es-ES" sz="8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3" name="Triángulo isósceles 22"/>
          <p:cNvSpPr/>
          <p:nvPr/>
        </p:nvSpPr>
        <p:spPr>
          <a:xfrm flipH="1" flipV="1">
            <a:off x="3419871" y="5526973"/>
            <a:ext cx="2304257" cy="30411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2182228" y="6021288"/>
            <a:ext cx="4536504" cy="369332"/>
          </a:xfrm>
          <a:prstGeom prst="rect">
            <a:avLst/>
          </a:prstGeom>
          <a:solidFill>
            <a:srgbClr val="0F6FC6"/>
          </a:solidFill>
        </p:spPr>
        <p:txBody>
          <a:bodyPr wrap="square" lIns="0" rIns="0" rtlCol="0" anchor="ctr" anchorCtr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Estrategia Nacional de Digitalización</a:t>
            </a:r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3203848" y="404664"/>
            <a:ext cx="5904656" cy="723275"/>
          </a:xfrm>
          <a:prstGeom prst="rect">
            <a:avLst/>
          </a:prstGeom>
        </p:spPr>
        <p:txBody>
          <a:bodyPr vert="horz" wrap="square" lIns="0" rIns="0" bIns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b="1" dirty="0" smtClean="0">
                <a:solidFill>
                  <a:srgbClr val="0070C0"/>
                </a:solidFill>
                <a:ea typeface="+mn-ea"/>
                <a:cs typeface="+mn-cs"/>
              </a:rPr>
              <a:t>La colaboración público-privada es la clave para afrontar con éxito el desafío </a:t>
            </a:r>
            <a:endParaRPr lang="es-ES" sz="2200" b="1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67344" y="1168325"/>
            <a:ext cx="86411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España tiene la oportunidad de liderar la transición digital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y convertirse en un referente europeo en esta nueva economía, pero para conseguirlo, es necesario el esfuerzo de todos.</a:t>
            </a:r>
          </a:p>
        </p:txBody>
      </p:sp>
    </p:spTree>
    <p:extLst>
      <p:ext uri="{BB962C8B-B14F-4D97-AF65-F5344CB8AC3E}">
        <p14:creationId xmlns:p14="http://schemas.microsoft.com/office/powerpoint/2010/main" val="15539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texto 3"/>
          <p:cNvSpPr txBox="1">
            <a:spLocks/>
          </p:cNvSpPr>
          <p:nvPr/>
        </p:nvSpPr>
        <p:spPr>
          <a:xfrm>
            <a:off x="1331640" y="2348880"/>
            <a:ext cx="6696872" cy="3132348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None/>
            </a:pPr>
            <a:r>
              <a:rPr lang="es-E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CONSIDERACIONES </a:t>
            </a:r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FINALES</a:t>
            </a:r>
          </a:p>
        </p:txBody>
      </p:sp>
    </p:spTree>
    <p:extLst>
      <p:ext uri="{BB962C8B-B14F-4D97-AF65-F5344CB8AC3E}">
        <p14:creationId xmlns:p14="http://schemas.microsoft.com/office/powerpoint/2010/main" val="18578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060848"/>
            <a:ext cx="6696744" cy="376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2"/>
          <a:srcRect r="2492"/>
          <a:stretch/>
        </p:blipFill>
        <p:spPr>
          <a:xfrm>
            <a:off x="1835696" y="3068960"/>
            <a:ext cx="4374486" cy="2828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2081607"/>
            <a:ext cx="691276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405289" algn="l"/>
                <a:tab pos="675323" algn="l"/>
                <a:tab pos="945356" algn="l"/>
                <a:tab pos="1755458" algn="l"/>
                <a:tab pos="2025491" algn="l"/>
                <a:tab pos="2295525" algn="l"/>
                <a:tab pos="3105626" algn="l"/>
                <a:tab pos="3375660" algn="l"/>
                <a:tab pos="3645694" algn="l"/>
              </a:tabLst>
            </a:pPr>
            <a:r>
              <a:rPr lang="en-GB" sz="285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Customer rules the world. </a:t>
            </a:r>
          </a:p>
          <a:p>
            <a:pPr>
              <a:spcAft>
                <a:spcPts val="600"/>
              </a:spcAft>
              <a:tabLst>
                <a:tab pos="405289" algn="l"/>
                <a:tab pos="675323" algn="l"/>
                <a:tab pos="945356" algn="l"/>
                <a:tab pos="1755458" algn="l"/>
                <a:tab pos="2025491" algn="l"/>
                <a:tab pos="2295525" algn="l"/>
                <a:tab pos="3105626" algn="l"/>
                <a:tab pos="3375660" algn="l"/>
                <a:tab pos="3645694" algn="l"/>
              </a:tabLst>
            </a:pPr>
            <a:r>
              <a:rPr lang="en-GB" sz="285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Customer should be served immediately.</a:t>
            </a:r>
          </a:p>
        </p:txBody>
      </p:sp>
    </p:spTree>
    <p:extLst>
      <p:ext uri="{BB962C8B-B14F-4D97-AF65-F5344CB8AC3E}">
        <p14:creationId xmlns:p14="http://schemas.microsoft.com/office/powerpoint/2010/main" val="3528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9592" y="2081607"/>
            <a:ext cx="691276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405289" algn="l"/>
                <a:tab pos="675323" algn="l"/>
                <a:tab pos="945356" algn="l"/>
                <a:tab pos="1755458" algn="l"/>
                <a:tab pos="2025491" algn="l"/>
                <a:tab pos="2295525" algn="l"/>
                <a:tab pos="3105626" algn="l"/>
                <a:tab pos="3375660" algn="l"/>
                <a:tab pos="3645694" algn="l"/>
              </a:tabLst>
            </a:pPr>
            <a:r>
              <a:rPr lang="en-GB" sz="285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Customer rules the world. </a:t>
            </a:r>
          </a:p>
          <a:p>
            <a:pPr>
              <a:spcAft>
                <a:spcPts val="600"/>
              </a:spcAft>
              <a:tabLst>
                <a:tab pos="405289" algn="l"/>
                <a:tab pos="675323" algn="l"/>
                <a:tab pos="945356" algn="l"/>
                <a:tab pos="1755458" algn="l"/>
                <a:tab pos="2025491" algn="l"/>
                <a:tab pos="2295525" algn="l"/>
                <a:tab pos="3105626" algn="l"/>
                <a:tab pos="3375660" algn="l"/>
                <a:tab pos="3645694" algn="l"/>
              </a:tabLst>
            </a:pPr>
            <a:r>
              <a:rPr lang="en-GB" sz="285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Customer should be served immediately.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56992"/>
            <a:ext cx="57150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9"/>
          <p:cNvSpPr txBox="1">
            <a:spLocks noChangeArrowheads="1"/>
          </p:cNvSpPr>
          <p:nvPr/>
        </p:nvSpPr>
        <p:spPr bwMode="auto">
          <a:xfrm>
            <a:off x="1277634" y="2202972"/>
            <a:ext cx="5454606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s-ES" sz="3000" b="1" kern="0" dirty="0">
                <a:latin typeface="Calibri" pitchFamily="34" charset="0"/>
              </a:rPr>
              <a:t>La transformación digital de la industria es:</a:t>
            </a:r>
          </a:p>
          <a:p>
            <a:pPr algn="ctr" eaLnBrk="1" hangingPunct="1">
              <a:defRPr/>
            </a:pPr>
            <a:endParaRPr lang="es-ES" sz="3000" b="1" kern="0" dirty="0"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es-ES" sz="3000" b="1" kern="0" dirty="0">
                <a:latin typeface="Calibri" pitchFamily="34" charset="0"/>
              </a:rPr>
              <a:t>20% Tecnología </a:t>
            </a:r>
          </a:p>
          <a:p>
            <a:pPr algn="ctr" eaLnBrk="1" hangingPunct="1">
              <a:defRPr/>
            </a:pPr>
            <a:r>
              <a:rPr lang="es-ES" sz="3000" b="1" kern="0" dirty="0">
                <a:latin typeface="Calibri" pitchFamily="34" charset="0"/>
              </a:rPr>
              <a:t>80% Modelo de negocio</a:t>
            </a:r>
            <a:endParaRPr lang="es-ES" sz="3000" b="1" kern="0" dirty="0">
              <a:latin typeface="Arial Narrow" charset="0"/>
            </a:endParaRPr>
          </a:p>
        </p:txBody>
      </p:sp>
      <p:sp>
        <p:nvSpPr>
          <p:cNvPr id="3" name="Llamada de flecha hacia abajo 2"/>
          <p:cNvSpPr/>
          <p:nvPr/>
        </p:nvSpPr>
        <p:spPr>
          <a:xfrm>
            <a:off x="1709682" y="4077072"/>
            <a:ext cx="4752528" cy="972108"/>
          </a:xfrm>
          <a:prstGeom prst="downArrowCallout">
            <a:avLst/>
          </a:prstGeom>
          <a:solidFill>
            <a:srgbClr val="90C226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4" name="CuadroTexto 3"/>
          <p:cNvSpPr txBox="1"/>
          <p:nvPr/>
        </p:nvSpPr>
        <p:spPr>
          <a:xfrm>
            <a:off x="2387704" y="5067497"/>
            <a:ext cx="33964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>
                <a:solidFill>
                  <a:srgbClr val="0070C0"/>
                </a:solidFill>
              </a:rPr>
              <a:t>Las </a:t>
            </a:r>
            <a:r>
              <a:rPr lang="es-ES" sz="1500" b="1" u="sng" dirty="0">
                <a:solidFill>
                  <a:srgbClr val="0070C0"/>
                </a:solidFill>
              </a:rPr>
              <a:t>personas</a:t>
            </a:r>
            <a:r>
              <a:rPr lang="es-ES" sz="1500" b="1" dirty="0">
                <a:solidFill>
                  <a:srgbClr val="0070C0"/>
                </a:solidFill>
              </a:rPr>
              <a:t> y su </a:t>
            </a:r>
            <a:r>
              <a:rPr lang="es-ES" sz="1500" b="1" u="sng" dirty="0">
                <a:solidFill>
                  <a:srgbClr val="0070C0"/>
                </a:solidFill>
              </a:rPr>
              <a:t>capacitación</a:t>
            </a:r>
            <a:r>
              <a:rPr lang="es-ES" sz="1500" b="1" dirty="0">
                <a:solidFill>
                  <a:srgbClr val="0070C0"/>
                </a:solidFill>
              </a:rPr>
              <a:t> serán, a su vez, claves de éxito del modelo de negocio</a:t>
            </a:r>
          </a:p>
        </p:txBody>
      </p:sp>
    </p:spTree>
    <p:extLst>
      <p:ext uri="{BB962C8B-B14F-4D97-AF65-F5344CB8AC3E}">
        <p14:creationId xmlns:p14="http://schemas.microsoft.com/office/powerpoint/2010/main" val="163131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9"/>
          <p:cNvSpPr txBox="1">
            <a:spLocks noChangeArrowheads="1"/>
          </p:cNvSpPr>
          <p:nvPr/>
        </p:nvSpPr>
        <p:spPr bwMode="auto">
          <a:xfrm>
            <a:off x="1385646" y="2310984"/>
            <a:ext cx="5454606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s-ES" sz="3300" b="1" kern="0" dirty="0">
                <a:latin typeface="Calibri" pitchFamily="34" charset="0"/>
              </a:rPr>
              <a:t>A diferencia de períodos anteriores, los cambios van de la SOCIEDAD a la INDUSTRIA.</a:t>
            </a:r>
          </a:p>
          <a:p>
            <a:pPr algn="ctr" eaLnBrk="1" hangingPunct="1">
              <a:defRPr/>
            </a:pPr>
            <a:r>
              <a:rPr lang="es-ES" sz="3300" b="1" kern="0" dirty="0">
                <a:latin typeface="Calibri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s-ES" sz="3300" b="1" kern="0" dirty="0">
                <a:latin typeface="Calibri" pitchFamily="34" charset="0"/>
              </a:rPr>
              <a:t>(Y mucho más rápido que en cualquier período anterior).</a:t>
            </a:r>
          </a:p>
        </p:txBody>
      </p:sp>
    </p:spTree>
    <p:extLst>
      <p:ext uri="{BB962C8B-B14F-4D97-AF65-F5344CB8AC3E}">
        <p14:creationId xmlns:p14="http://schemas.microsoft.com/office/powerpoint/2010/main" val="1777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08767" y="6293072"/>
            <a:ext cx="58007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latin typeface="+mj-lt"/>
              </a:rPr>
              <a:t>Fuente: Informe COTEC [La reinvención digital: una oportunidad para España, julio 2017]</a:t>
            </a:r>
            <a:endParaRPr lang="es-ES" sz="9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308767" y="1484784"/>
            <a:ext cx="5271345" cy="4320479"/>
            <a:chOff x="179512" y="1196752"/>
            <a:chExt cx="6048672" cy="4102322"/>
          </a:xfrm>
        </p:grpSpPr>
        <p:grpSp>
          <p:nvGrpSpPr>
            <p:cNvPr id="12" name="Grupo 11"/>
            <p:cNvGrpSpPr/>
            <p:nvPr/>
          </p:nvGrpSpPr>
          <p:grpSpPr>
            <a:xfrm>
              <a:off x="179512" y="1196752"/>
              <a:ext cx="6048672" cy="4102322"/>
              <a:chOff x="179512" y="1196752"/>
              <a:chExt cx="6048672" cy="4102322"/>
            </a:xfrm>
          </p:grpSpPr>
          <p:pic>
            <p:nvPicPr>
              <p:cNvPr id="6" name="Imagen 5"/>
              <p:cNvPicPr>
                <a:picLocks noChangeAspect="1"/>
              </p:cNvPicPr>
              <p:nvPr/>
            </p:nvPicPr>
            <p:blipFill rotWithShape="1">
              <a:blip r:embed="rId2"/>
              <a:srcRect l="15396" t="20289" r="20136" b="16188"/>
              <a:stretch/>
            </p:blipFill>
            <p:spPr>
              <a:xfrm>
                <a:off x="179512" y="1196752"/>
                <a:ext cx="6048672" cy="4102322"/>
              </a:xfrm>
              <a:prstGeom prst="rect">
                <a:avLst/>
              </a:prstGeom>
            </p:spPr>
          </p:pic>
          <p:sp>
            <p:nvSpPr>
              <p:cNvPr id="9" name="Elipse 8"/>
              <p:cNvSpPr/>
              <p:nvPr/>
            </p:nvSpPr>
            <p:spPr>
              <a:xfrm>
                <a:off x="3410586" y="3820401"/>
                <a:ext cx="81294" cy="8129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3509489" y="3743927"/>
                <a:ext cx="297318" cy="1980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>
                <a:off x="3500845" y="3699102"/>
                <a:ext cx="45365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sz="1200" b="1" dirty="0" smtClean="0">
                    <a:solidFill>
                      <a:srgbClr val="FF0000"/>
                    </a:solidFill>
                    <a:latin typeface="+mj-lt"/>
                  </a:rPr>
                  <a:t>España</a:t>
                </a:r>
                <a:endParaRPr lang="es-ES" sz="1200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sp>
          <p:nvSpPr>
            <p:cNvPr id="13" name="CuadroTexto 12"/>
            <p:cNvSpPr txBox="1"/>
            <p:nvPr/>
          </p:nvSpPr>
          <p:spPr>
            <a:xfrm>
              <a:off x="4859743" y="4967590"/>
              <a:ext cx="1335302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s-ES" sz="1100" b="1" dirty="0" smtClean="0">
                  <a:latin typeface="+mj-lt"/>
                </a:rPr>
                <a:t>Índice de digitalización</a:t>
              </a:r>
              <a:endParaRPr lang="es-ES" sz="1100" b="1" dirty="0">
                <a:latin typeface="+mj-lt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251520" y="1225842"/>
              <a:ext cx="80791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s-ES" sz="1100" b="1" dirty="0" smtClean="0">
                  <a:latin typeface="+mj-lt"/>
                </a:rPr>
                <a:t>PIB per cápita</a:t>
              </a:r>
            </a:p>
            <a:p>
              <a:r>
                <a:rPr lang="es-ES" sz="900" dirty="0" smtClean="0">
                  <a:latin typeface="+mj-lt"/>
                </a:rPr>
                <a:t>Miles USD, 2015</a:t>
              </a:r>
              <a:endParaRPr lang="es-ES" sz="900" dirty="0">
                <a:latin typeface="+mj-lt"/>
              </a:endParaRPr>
            </a:p>
          </p:txBody>
        </p:sp>
      </p:grpSp>
      <p:sp>
        <p:nvSpPr>
          <p:cNvPr id="16" name="1 Título"/>
          <p:cNvSpPr txBox="1">
            <a:spLocks/>
          </p:cNvSpPr>
          <p:nvPr/>
        </p:nvSpPr>
        <p:spPr>
          <a:xfrm>
            <a:off x="3209130" y="401469"/>
            <a:ext cx="5934869" cy="723275"/>
          </a:xfrm>
          <a:prstGeom prst="rect">
            <a:avLst/>
          </a:prstGeom>
        </p:spPr>
        <p:txBody>
          <a:bodyPr vert="horz" wrap="square" lIns="0" rIns="0" bIns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b="1" dirty="0" smtClean="0">
                <a:solidFill>
                  <a:srgbClr val="0070C0"/>
                </a:solidFill>
                <a:ea typeface="+mn-ea"/>
                <a:cs typeface="+mn-cs"/>
              </a:rPr>
              <a:t>Existe una clara correlación entre el grado de digitalización de un país y su riqueza</a:t>
            </a:r>
            <a:endParaRPr lang="es-ES" sz="2200" b="1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5724129" y="1772816"/>
            <a:ext cx="2962672" cy="4320480"/>
          </a:xfrm>
          <a:prstGeom prst="rect">
            <a:avLst/>
          </a:prstGeom>
          <a:solidFill>
            <a:srgbClr val="EFFBFF"/>
          </a:solidFill>
          <a:ln w="12700">
            <a:solidFill>
              <a:schemeClr val="bg1"/>
            </a:solidFill>
          </a:ln>
        </p:spPr>
        <p:txBody>
          <a:bodyPr vert="horz" wrap="square" lIns="108000" tIns="36000" rIns="72000" bIns="36000" anchor="ctr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" indent="0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La transformación tecnológica y digital es, y seguirá siendo en el futuro, una de las palancas fundamentales para mejorar el crecimiento económico, la competitividad y el bienestar social. </a:t>
            </a:r>
            <a:endParaRPr lang="es-ES" sz="18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7432" indent="0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Además su 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carácter de transversalidad hace que sea un factor clave para el aumento de </a:t>
            </a:r>
            <a:r>
              <a:rPr lang="es-ES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la productividad.</a:t>
            </a:r>
            <a:endParaRPr lang="es-ES" sz="1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7432" indent="0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La digitalización podría suponer un incremento del PIB entre un 1,8%  y un 2,3% hasta </a:t>
            </a:r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2025 </a:t>
            </a:r>
            <a:endParaRPr lang="es-ES" sz="1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41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47311" y="1438722"/>
            <a:ext cx="6662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F6FC6"/>
                </a:solidFill>
                <a:latin typeface="+mj-lt"/>
              </a:rPr>
              <a:t>Number of years it took each product to gain 50 million users</a:t>
            </a:r>
            <a:endParaRPr lang="en-GB" sz="3600" b="1" dirty="0">
              <a:solidFill>
                <a:srgbClr val="0F6FC6"/>
              </a:solidFill>
              <a:latin typeface="+mj-lt"/>
            </a:endParaRPr>
          </a:p>
        </p:txBody>
      </p:sp>
      <p:pic>
        <p:nvPicPr>
          <p:cNvPr id="4" name="Imagen 3" descr="File:Plane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3" y="3356992"/>
            <a:ext cx="576377" cy="551942"/>
          </a:xfrm>
          <a:prstGeom prst="rect">
            <a:avLst/>
          </a:prstGeom>
        </p:spPr>
      </p:pic>
      <p:pic>
        <p:nvPicPr>
          <p:cNvPr id="6" name="Imagen 5" descr="Auto Tráfico Escudo · Imagen gratis e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71" y="3286598"/>
            <a:ext cx="601600" cy="601600"/>
          </a:xfrm>
          <a:prstGeom prst="rect">
            <a:avLst/>
          </a:prstGeom>
        </p:spPr>
      </p:pic>
      <p:pic>
        <p:nvPicPr>
          <p:cNvPr id="7" name="Imagen 6" descr="File:Ic phone in talk 48px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77" y="3274760"/>
            <a:ext cx="703446" cy="703446"/>
          </a:xfrm>
          <a:prstGeom prst="rect">
            <a:avLst/>
          </a:prstGeom>
        </p:spPr>
      </p:pic>
      <p:pic>
        <p:nvPicPr>
          <p:cNvPr id="8" name="Imagen 7" descr="SVG &gt; electricidad conector eléctrico poder - Imagen e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47" y="3315679"/>
            <a:ext cx="689074" cy="592173"/>
          </a:xfrm>
          <a:prstGeom prst="rect">
            <a:avLst/>
          </a:prstGeom>
        </p:spPr>
      </p:pic>
      <p:pic>
        <p:nvPicPr>
          <p:cNvPr id="9" name="Imagen 8" descr="File:Credit card.svg - Wikimedia Common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267" y="3161700"/>
            <a:ext cx="858733" cy="858733"/>
          </a:xfrm>
          <a:prstGeom prst="rect">
            <a:avLst/>
          </a:prstGeom>
        </p:spPr>
      </p:pic>
      <p:pic>
        <p:nvPicPr>
          <p:cNvPr id="10" name="Imagen 9" descr="Icono Shannon Televisión · Gráficos vectoriales gratis en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412" y="3163443"/>
            <a:ext cx="738517" cy="913629"/>
          </a:xfrm>
          <a:prstGeom prst="rect">
            <a:avLst/>
          </a:prstGeom>
        </p:spPr>
      </p:pic>
      <p:pic>
        <p:nvPicPr>
          <p:cNvPr id="11" name="Imagen 10" descr="Geldautomaten Maschine Symbol · Kostenlose Vektorgrafik ...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82" y="3248433"/>
            <a:ext cx="620383" cy="620383"/>
          </a:xfrm>
          <a:prstGeom prst="rect">
            <a:avLst/>
          </a:prstGeom>
        </p:spPr>
      </p:pic>
      <p:pic>
        <p:nvPicPr>
          <p:cNvPr id="12" name="Imagen 11" descr="File:Ic laptop mac 48px.svg - Wikimedia Common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6" y="4893075"/>
            <a:ext cx="702327" cy="702327"/>
          </a:xfrm>
          <a:prstGeom prst="rect">
            <a:avLst/>
          </a:prstGeom>
        </p:spPr>
      </p:pic>
      <p:pic>
        <p:nvPicPr>
          <p:cNvPr id="13" name="Imagen 12" descr="Kostenlose Vektorgrafik: Telefon, Symbol, Die Schaltfläche ...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62" y="4826780"/>
            <a:ext cx="518926" cy="733140"/>
          </a:xfrm>
          <a:prstGeom prst="rect">
            <a:avLst/>
          </a:prstGeom>
        </p:spPr>
      </p:pic>
      <p:pic>
        <p:nvPicPr>
          <p:cNvPr id="15" name="Imagen 14" descr="File:Tablet font awesome.svg - Wikimedia Common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153" y="4845136"/>
            <a:ext cx="852248" cy="852248"/>
          </a:xfrm>
          <a:prstGeom prst="rect">
            <a:avLst/>
          </a:prstGeom>
        </p:spPr>
      </p:pic>
      <p:pic>
        <p:nvPicPr>
          <p:cNvPr id="17" name="Imagen 16" descr="Archivo:YouTube social white square (2017).svg - Wikipedia ...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2" t="23228" r="9489" b="22786"/>
          <a:stretch/>
        </p:blipFill>
        <p:spPr>
          <a:xfrm>
            <a:off x="5076056" y="4898480"/>
            <a:ext cx="1001602" cy="690760"/>
          </a:xfrm>
          <a:prstGeom prst="rect">
            <a:avLst/>
          </a:prstGeom>
        </p:spPr>
      </p:pic>
      <p:pic>
        <p:nvPicPr>
          <p:cNvPr id="18" name="Imagen 17" descr="File:Facebook icon (black).svg - Wikimedia Common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12" y="4924322"/>
            <a:ext cx="625619" cy="625619"/>
          </a:xfrm>
          <a:prstGeom prst="rect">
            <a:avLst/>
          </a:prstGeom>
        </p:spPr>
      </p:pic>
      <p:pic>
        <p:nvPicPr>
          <p:cNvPr id="19" name="Imagen 18" descr="What Is Black Goji Berry Tea - Gabriela Green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87" y="4871178"/>
            <a:ext cx="705951" cy="705951"/>
          </a:xfrm>
          <a:prstGeom prst="rect">
            <a:avLst/>
          </a:prstGeom>
        </p:spPr>
      </p:pic>
      <p:pic>
        <p:nvPicPr>
          <p:cNvPr id="20" name="Imagen 19" descr="Www Icono Sitio Web · Imagen gratis en Pixabay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17" y="4916548"/>
            <a:ext cx="756175" cy="735738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783883" y="2915569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Airlines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807575" y="3933056"/>
            <a:ext cx="879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68 years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966885" y="2915569"/>
            <a:ext cx="631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Cars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843100" y="3933056"/>
            <a:ext cx="879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62 years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2674327" y="2905428"/>
            <a:ext cx="1178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Telephone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2823757" y="3922915"/>
            <a:ext cx="879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50 years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769228" y="2915569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Electricity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3911541" y="3933056"/>
            <a:ext cx="879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46 years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918416" y="2925710"/>
            <a:ext cx="1281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Credit card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5105464" y="3943197"/>
            <a:ext cx="879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28 years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442521" y="2915569"/>
            <a:ext cx="479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TV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242593" y="3933056"/>
            <a:ext cx="879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22 years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7365963" y="2900180"/>
            <a:ext cx="648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ATM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7250705" y="3917667"/>
            <a:ext cx="879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18 years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678704" y="4595483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Computers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878725" y="5612970"/>
            <a:ext cx="879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14 years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1921760" y="4595483"/>
            <a:ext cx="922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Mobiles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1943046" y="5612970"/>
            <a:ext cx="879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12 years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2872164" y="4593239"/>
            <a:ext cx="9797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Internet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2973599" y="5610726"/>
            <a:ext cx="776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7 years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4082146" y="4593239"/>
            <a:ext cx="598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iPad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3992984" y="5610726"/>
            <a:ext cx="776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4 years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5050441" y="4577915"/>
            <a:ext cx="1016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YouTube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5170437" y="5595402"/>
            <a:ext cx="776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4 years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6128387" y="4570743"/>
            <a:ext cx="1107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Facebook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6293492" y="5588230"/>
            <a:ext cx="776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3 years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7286837" y="4581128"/>
            <a:ext cx="885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Twitter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7341174" y="5598615"/>
            <a:ext cx="776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2 years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0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346" y="1969992"/>
            <a:ext cx="4234068" cy="378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5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"/>
          <p:cNvSpPr txBox="1">
            <a:spLocks/>
          </p:cNvSpPr>
          <p:nvPr/>
        </p:nvSpPr>
        <p:spPr>
          <a:xfrm>
            <a:off x="6739495" y="1322766"/>
            <a:ext cx="2044973" cy="276999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3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FINAL CONSIDERATIONS</a:t>
            </a:r>
            <a:endParaRPr lang="es-ES" sz="13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916832"/>
            <a:ext cx="6321940" cy="448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92" y="-565158"/>
            <a:ext cx="9165291" cy="7407051"/>
          </a:xfrm>
          <a:prstGeom prst="rect">
            <a:avLst/>
          </a:prstGeom>
        </p:spPr>
      </p:pic>
      <p:sp>
        <p:nvSpPr>
          <p:cNvPr id="8" name="Text Box 79"/>
          <p:cNvSpPr txBox="1">
            <a:spLocks noChangeArrowheads="1"/>
          </p:cNvSpPr>
          <p:nvPr/>
        </p:nvSpPr>
        <p:spPr bwMode="auto">
          <a:xfrm>
            <a:off x="1907704" y="764704"/>
            <a:ext cx="545460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s-ES" sz="3300" b="1" kern="0" dirty="0" smtClean="0">
                <a:solidFill>
                  <a:schemeClr val="bg2"/>
                </a:solidFill>
                <a:latin typeface="Calibri" pitchFamily="34" charset="0"/>
              </a:rPr>
              <a:t>MUCHAS GRACIAS</a:t>
            </a:r>
            <a:r>
              <a:rPr lang="es-ES" sz="3300" b="1" kern="0" dirty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s-ES" sz="3300" b="1" kern="0" dirty="0" smtClean="0">
                <a:solidFill>
                  <a:schemeClr val="bg2"/>
                </a:solidFill>
                <a:latin typeface="Calibri" pitchFamily="34" charset="0"/>
              </a:rPr>
              <a:t>POR SU ATENCIÓN</a:t>
            </a:r>
            <a:endParaRPr lang="es-ES" sz="3300" b="1" kern="0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6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68" name="Diapositiva de think-cell" r:id="rId5" imgW="384" imgH="384" progId="TCLayout.ActiveDocument.1">
                  <p:embed/>
                </p:oleObj>
              </mc:Choice>
              <mc:Fallback>
                <p:oleObj name="Diapositiva de think-cell" r:id="rId5" imgW="384" imgH="384" progId="TCLayout.ActiveDocument.1">
                  <p:embed/>
                  <p:pic>
                    <p:nvPicPr>
                      <p:cNvPr id="13" name="Objeto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/>
          <p:cNvSpPr/>
          <p:nvPr/>
        </p:nvSpPr>
        <p:spPr>
          <a:xfrm>
            <a:off x="609159" y="1741689"/>
            <a:ext cx="8075399" cy="6468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043606" y="2564904"/>
            <a:ext cx="7776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La transformación digital afecta a todos los sectores </a:t>
            </a:r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económicos</a:t>
            </a:r>
            <a:endParaRPr lang="es-ES" sz="2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00263" y="3706782"/>
            <a:ext cx="46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rgbClr val="0B5395"/>
                </a:solidFill>
                <a:latin typeface="+mj-lt"/>
              </a:rPr>
              <a:t>Industria 4.0</a:t>
            </a:r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232227"/>
            <a:ext cx="762000" cy="365125"/>
          </a:xfrm>
        </p:spPr>
        <p:txBody>
          <a:bodyPr/>
          <a:lstStyle/>
          <a:p>
            <a:fld id="{BCECDAE5-3B81-401B-AAD2-D1C88E068655}" type="slidenum">
              <a:rPr lang="es-ES" smtClean="0">
                <a:latin typeface="+mj-lt"/>
              </a:rPr>
              <a:pPr/>
              <a:t>4</a:t>
            </a:fld>
            <a:endParaRPr lang="es-ES" dirty="0">
              <a:latin typeface="+mj-lt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043607" y="1268760"/>
            <a:ext cx="468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La importancia de la digitalización</a:t>
            </a:r>
            <a:endParaRPr lang="es-ES" sz="2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800262" y="4185388"/>
            <a:ext cx="6124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Digitalización del comercio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800264" y="4663994"/>
            <a:ext cx="51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Destino Turístico Inteligente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043607" y="3135843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Una agenda digital proactiva en industria y servicios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043607" y="5446385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Trabajemos juntos para digitalizar nuestro país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043607" y="1839699"/>
            <a:ext cx="5436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  <a:latin typeface="+mj-lt"/>
              </a:rPr>
              <a:t>España avanza en el proceso de digitalización</a:t>
            </a:r>
            <a:endParaRPr lang="es-ES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800264" y="5106670"/>
            <a:ext cx="51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Formación en talento digital</a:t>
            </a:r>
          </a:p>
        </p:txBody>
      </p:sp>
    </p:spTree>
    <p:extLst>
      <p:ext uri="{BB962C8B-B14F-4D97-AF65-F5344CB8AC3E}">
        <p14:creationId xmlns:p14="http://schemas.microsoft.com/office/powerpoint/2010/main" val="48164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35" name="Diapositiva de think-cell" r:id="rId4" imgW="384" imgH="384" progId="TCLayout.ActiveDocument.1">
                  <p:embed/>
                </p:oleObj>
              </mc:Choice>
              <mc:Fallback>
                <p:oleObj name="Diapositiva de think-cell" r:id="rId4" imgW="384" imgH="384" progId="TCLayout.ActiveDocument.1">
                  <p:embed/>
                  <p:pic>
                    <p:nvPicPr>
                      <p:cNvPr id="5" name="Objeto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122" name="1 Título"/>
          <p:cNvSpPr txBox="1">
            <a:spLocks/>
          </p:cNvSpPr>
          <p:nvPr/>
        </p:nvSpPr>
        <p:spPr>
          <a:xfrm>
            <a:off x="3209130" y="401469"/>
            <a:ext cx="5934869" cy="723275"/>
          </a:xfrm>
          <a:prstGeom prst="rect">
            <a:avLst/>
          </a:prstGeom>
        </p:spPr>
        <p:txBody>
          <a:bodyPr vert="horz" wrap="square" lIns="0" rIns="0" bIns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b="1" dirty="0" smtClean="0">
                <a:solidFill>
                  <a:srgbClr val="0070C0"/>
                </a:solidFill>
                <a:ea typeface="+mn-ea"/>
                <a:cs typeface="+mn-cs"/>
              </a:rPr>
              <a:t>España mantiene su ritmo de avance en la digitalización de la economía y la sociedad …</a:t>
            </a:r>
            <a:endParaRPr lang="es-ES" sz="2200" b="1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164" name="1 Título"/>
          <p:cNvSpPr txBox="1">
            <a:spLocks/>
          </p:cNvSpPr>
          <p:nvPr/>
        </p:nvSpPr>
        <p:spPr>
          <a:xfrm>
            <a:off x="917398" y="4456243"/>
            <a:ext cx="2089097" cy="584134"/>
          </a:xfrm>
          <a:prstGeom prst="rect">
            <a:avLst/>
          </a:prstGeom>
        </p:spPr>
        <p:txBody>
          <a:bodyPr vert="horz" wrap="square" lIns="0" rIns="0" bIns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Cuarta revolución industrial</a:t>
            </a:r>
            <a:endParaRPr lang="es-ES" sz="16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6" name="1 Título"/>
          <p:cNvSpPr txBox="1">
            <a:spLocks/>
          </p:cNvSpPr>
          <p:nvPr/>
        </p:nvSpPr>
        <p:spPr>
          <a:xfrm>
            <a:off x="6194750" y="3481081"/>
            <a:ext cx="2089097" cy="303416"/>
          </a:xfrm>
          <a:prstGeom prst="rect">
            <a:avLst/>
          </a:prstGeom>
        </p:spPr>
        <p:txBody>
          <a:bodyPr vert="horz" wrap="square" lIns="0" rIns="0" bIns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Transición ecológica</a:t>
            </a:r>
            <a:endParaRPr lang="es-ES" sz="16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539" y="3006802"/>
            <a:ext cx="4687549" cy="279846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44171" y="1884383"/>
            <a:ext cx="1447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600" dirty="0" smtClean="0">
                <a:latin typeface="+mj-lt"/>
              </a:rPr>
              <a:t>DESI 2019</a:t>
            </a:r>
            <a:endParaRPr lang="es-ES" sz="1600" dirty="0">
              <a:latin typeface="+mj-lt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41505" y="221193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600" b="0" dirty="0" smtClean="0">
                <a:latin typeface="+mj-lt"/>
              </a:rPr>
              <a:t>DESI 2018</a:t>
            </a:r>
            <a:endParaRPr lang="es-ES" sz="1600" b="0" dirty="0">
              <a:latin typeface="+mj-lt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51030" y="2586390"/>
            <a:ext cx="1214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600" b="0" dirty="0" smtClean="0">
                <a:latin typeface="+mj-lt"/>
              </a:rPr>
              <a:t>DESI 2017</a:t>
            </a:r>
            <a:endParaRPr lang="es-ES" sz="1600" b="0" dirty="0">
              <a:latin typeface="+mj-lt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109657" y="1661451"/>
            <a:ext cx="816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400" b="0" dirty="0" smtClean="0">
                <a:latin typeface="+mj-lt"/>
              </a:rPr>
              <a:t>puesto</a:t>
            </a:r>
            <a:endParaRPr lang="es-ES" sz="1400" b="0" dirty="0">
              <a:latin typeface="+mj-lt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287809" y="1942752"/>
            <a:ext cx="4605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11</a:t>
            </a:r>
            <a:endParaRPr kumimoji="0" lang="en-US" sz="1600" b="1" i="1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287809" y="2266602"/>
            <a:ext cx="4605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11</a:t>
            </a:r>
            <a:endParaRPr kumimoji="0" lang="en-US" sz="1600" i="1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287809" y="2635156"/>
            <a:ext cx="4605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13</a:t>
            </a:r>
            <a:endParaRPr kumimoji="0" lang="en-US" sz="1600" i="1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023010" y="1634975"/>
            <a:ext cx="1030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400" b="0" dirty="0" smtClean="0">
                <a:latin typeface="+mj-lt"/>
              </a:rPr>
              <a:t>puntuación</a:t>
            </a:r>
            <a:endParaRPr lang="es-ES" sz="1400" b="0" dirty="0">
              <a:latin typeface="+mj-lt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3201162" y="1916276"/>
            <a:ext cx="4605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56,1</a:t>
            </a:r>
            <a:endParaRPr kumimoji="0" lang="en-US" sz="1600" b="1" i="1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3201162" y="2240126"/>
            <a:ext cx="4605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53,2</a:t>
            </a:r>
            <a:endParaRPr kumimoji="0" lang="en-US" sz="1600" i="1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3201162" y="2608680"/>
            <a:ext cx="4605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49,1</a:t>
            </a:r>
            <a:endParaRPr kumimoji="0" lang="en-US" sz="1600" i="1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7"/>
          <a:srcRect r="22755" b="9433"/>
          <a:stretch/>
        </p:blipFill>
        <p:spPr>
          <a:xfrm>
            <a:off x="4265588" y="1288309"/>
            <a:ext cx="423046" cy="359584"/>
          </a:xfrm>
          <a:prstGeom prst="rect">
            <a:avLst/>
          </a:prstGeom>
        </p:spPr>
      </p:pic>
      <p:sp>
        <p:nvSpPr>
          <p:cNvPr id="27" name="Freeform 80"/>
          <p:cNvSpPr>
            <a:spLocks noChangeAspect="1" noEditPoints="1"/>
          </p:cNvSpPr>
          <p:nvPr/>
        </p:nvSpPr>
        <p:spPr bwMode="auto">
          <a:xfrm>
            <a:off x="2457990" y="1298092"/>
            <a:ext cx="442228" cy="349801"/>
          </a:xfrm>
          <a:custGeom>
            <a:avLst/>
            <a:gdLst/>
            <a:ahLst/>
            <a:cxnLst>
              <a:cxn ang="0">
                <a:pos x="312" y="61"/>
              </a:cxn>
              <a:cxn ang="0">
                <a:pos x="287" y="86"/>
              </a:cxn>
              <a:cxn ang="0">
                <a:pos x="252" y="102"/>
              </a:cxn>
              <a:cxn ang="0">
                <a:pos x="250" y="112"/>
              </a:cxn>
              <a:cxn ang="0">
                <a:pos x="225" y="157"/>
              </a:cxn>
              <a:cxn ang="0">
                <a:pos x="238" y="174"/>
              </a:cxn>
              <a:cxn ang="0">
                <a:pos x="214" y="209"/>
              </a:cxn>
              <a:cxn ang="0">
                <a:pos x="204" y="215"/>
              </a:cxn>
              <a:cxn ang="0">
                <a:pos x="177" y="240"/>
              </a:cxn>
              <a:cxn ang="0">
                <a:pos x="143" y="241"/>
              </a:cxn>
              <a:cxn ang="0">
                <a:pos x="122" y="246"/>
              </a:cxn>
              <a:cxn ang="0">
                <a:pos x="104" y="254"/>
              </a:cxn>
              <a:cxn ang="0">
                <a:pos x="97" y="263"/>
              </a:cxn>
              <a:cxn ang="0">
                <a:pos x="86" y="260"/>
              </a:cxn>
              <a:cxn ang="0">
                <a:pos x="73" y="239"/>
              </a:cxn>
              <a:cxn ang="0">
                <a:pos x="50" y="226"/>
              </a:cxn>
              <a:cxn ang="0">
                <a:pos x="55" y="199"/>
              </a:cxn>
              <a:cxn ang="0">
                <a:pos x="57" y="191"/>
              </a:cxn>
              <a:cxn ang="0">
                <a:pos x="57" y="170"/>
              </a:cxn>
              <a:cxn ang="0">
                <a:pos x="53" y="156"/>
              </a:cxn>
              <a:cxn ang="0">
                <a:pos x="53" y="142"/>
              </a:cxn>
              <a:cxn ang="0">
                <a:pos x="60" y="130"/>
              </a:cxn>
              <a:cxn ang="0">
                <a:pos x="64" y="102"/>
              </a:cxn>
              <a:cxn ang="0">
                <a:pos x="75" y="75"/>
              </a:cxn>
              <a:cxn ang="0">
                <a:pos x="63" y="65"/>
              </a:cxn>
              <a:cxn ang="0">
                <a:pos x="45" y="68"/>
              </a:cxn>
              <a:cxn ang="0">
                <a:pos x="30" y="69"/>
              </a:cxn>
              <a:cxn ang="0">
                <a:pos x="32" y="59"/>
              </a:cxn>
              <a:cxn ang="0">
                <a:pos x="15" y="68"/>
              </a:cxn>
              <a:cxn ang="0">
                <a:pos x="11" y="46"/>
              </a:cxn>
              <a:cxn ang="0">
                <a:pos x="5" y="33"/>
              </a:cxn>
              <a:cxn ang="0">
                <a:pos x="22" y="18"/>
              </a:cxn>
              <a:cxn ang="0">
                <a:pos x="34" y="5"/>
              </a:cxn>
              <a:cxn ang="0">
                <a:pos x="68" y="10"/>
              </a:cxn>
              <a:cxn ang="0">
                <a:pos x="100" y="10"/>
              </a:cxn>
              <a:cxn ang="0">
                <a:pos x="150" y="14"/>
              </a:cxn>
              <a:cxn ang="0">
                <a:pos x="173" y="16"/>
              </a:cxn>
              <a:cxn ang="0">
                <a:pos x="190" y="16"/>
              </a:cxn>
              <a:cxn ang="0">
                <a:pos x="199" y="23"/>
              </a:cxn>
              <a:cxn ang="0">
                <a:pos x="217" y="34"/>
              </a:cxn>
              <a:cxn ang="0">
                <a:pos x="231" y="38"/>
              </a:cxn>
              <a:cxn ang="0">
                <a:pos x="246" y="39"/>
              </a:cxn>
              <a:cxn ang="0">
                <a:pos x="269" y="42"/>
              </a:cxn>
              <a:cxn ang="0">
                <a:pos x="276" y="46"/>
              </a:cxn>
              <a:cxn ang="0">
                <a:pos x="296" y="51"/>
              </a:cxn>
              <a:cxn ang="0">
                <a:pos x="310" y="48"/>
              </a:cxn>
              <a:cxn ang="0">
                <a:pos x="312" y="61"/>
              </a:cxn>
              <a:cxn ang="0">
                <a:pos x="311" y="137"/>
              </a:cxn>
              <a:cxn ang="0">
                <a:pos x="292" y="148"/>
              </a:cxn>
              <a:cxn ang="0">
                <a:pos x="297" y="148"/>
              </a:cxn>
              <a:cxn ang="0">
                <a:pos x="306" y="155"/>
              </a:cxn>
              <a:cxn ang="0">
                <a:pos x="319" y="142"/>
              </a:cxn>
              <a:cxn ang="0">
                <a:pos x="311" y="137"/>
              </a:cxn>
              <a:cxn ang="0">
                <a:pos x="327" y="133"/>
              </a:cxn>
              <a:cxn ang="0">
                <a:pos x="335" y="136"/>
              </a:cxn>
              <a:cxn ang="0">
                <a:pos x="338" y="132"/>
              </a:cxn>
              <a:cxn ang="0">
                <a:pos x="327" y="133"/>
              </a:cxn>
              <a:cxn ang="0">
                <a:pos x="263" y="170"/>
              </a:cxn>
              <a:cxn ang="0">
                <a:pos x="271" y="162"/>
              </a:cxn>
              <a:cxn ang="0">
                <a:pos x="263" y="170"/>
              </a:cxn>
            </a:cxnLst>
            <a:rect l="0" t="0" r="r" b="b"/>
            <a:pathLst>
              <a:path w="339" h="268">
                <a:moveTo>
                  <a:pt x="312" y="61"/>
                </a:moveTo>
                <a:cubicBezTo>
                  <a:pt x="319" y="74"/>
                  <a:pt x="288" y="79"/>
                  <a:pt x="287" y="86"/>
                </a:cubicBezTo>
                <a:cubicBezTo>
                  <a:pt x="286" y="93"/>
                  <a:pt x="256" y="93"/>
                  <a:pt x="252" y="102"/>
                </a:cubicBezTo>
                <a:cubicBezTo>
                  <a:pt x="250" y="108"/>
                  <a:pt x="264" y="107"/>
                  <a:pt x="250" y="112"/>
                </a:cubicBezTo>
                <a:cubicBezTo>
                  <a:pt x="244" y="115"/>
                  <a:pt x="222" y="145"/>
                  <a:pt x="225" y="157"/>
                </a:cubicBezTo>
                <a:cubicBezTo>
                  <a:pt x="229" y="171"/>
                  <a:pt x="237" y="170"/>
                  <a:pt x="238" y="174"/>
                </a:cubicBezTo>
                <a:cubicBezTo>
                  <a:pt x="238" y="178"/>
                  <a:pt x="211" y="190"/>
                  <a:pt x="214" y="209"/>
                </a:cubicBezTo>
                <a:cubicBezTo>
                  <a:pt x="214" y="215"/>
                  <a:pt x="215" y="214"/>
                  <a:pt x="204" y="215"/>
                </a:cubicBezTo>
                <a:cubicBezTo>
                  <a:pt x="185" y="216"/>
                  <a:pt x="185" y="246"/>
                  <a:pt x="177" y="240"/>
                </a:cubicBezTo>
                <a:cubicBezTo>
                  <a:pt x="173" y="236"/>
                  <a:pt x="157" y="247"/>
                  <a:pt x="143" y="241"/>
                </a:cubicBezTo>
                <a:cubicBezTo>
                  <a:pt x="133" y="236"/>
                  <a:pt x="123" y="241"/>
                  <a:pt x="122" y="246"/>
                </a:cubicBezTo>
                <a:cubicBezTo>
                  <a:pt x="120" y="252"/>
                  <a:pt x="108" y="247"/>
                  <a:pt x="104" y="254"/>
                </a:cubicBezTo>
                <a:cubicBezTo>
                  <a:pt x="101" y="261"/>
                  <a:pt x="99" y="260"/>
                  <a:pt x="97" y="263"/>
                </a:cubicBezTo>
                <a:cubicBezTo>
                  <a:pt x="96" y="267"/>
                  <a:pt x="93" y="268"/>
                  <a:pt x="86" y="260"/>
                </a:cubicBezTo>
                <a:cubicBezTo>
                  <a:pt x="78" y="252"/>
                  <a:pt x="73" y="245"/>
                  <a:pt x="73" y="239"/>
                </a:cubicBezTo>
                <a:cubicBezTo>
                  <a:pt x="73" y="233"/>
                  <a:pt x="60" y="221"/>
                  <a:pt x="50" y="226"/>
                </a:cubicBezTo>
                <a:cubicBezTo>
                  <a:pt x="48" y="221"/>
                  <a:pt x="46" y="207"/>
                  <a:pt x="55" y="199"/>
                </a:cubicBezTo>
                <a:cubicBezTo>
                  <a:pt x="64" y="192"/>
                  <a:pt x="61" y="192"/>
                  <a:pt x="57" y="191"/>
                </a:cubicBezTo>
                <a:cubicBezTo>
                  <a:pt x="52" y="190"/>
                  <a:pt x="47" y="184"/>
                  <a:pt x="57" y="170"/>
                </a:cubicBezTo>
                <a:cubicBezTo>
                  <a:pt x="67" y="157"/>
                  <a:pt x="55" y="166"/>
                  <a:pt x="53" y="156"/>
                </a:cubicBezTo>
                <a:cubicBezTo>
                  <a:pt x="51" y="145"/>
                  <a:pt x="42" y="143"/>
                  <a:pt x="53" y="142"/>
                </a:cubicBezTo>
                <a:cubicBezTo>
                  <a:pt x="63" y="141"/>
                  <a:pt x="64" y="138"/>
                  <a:pt x="60" y="130"/>
                </a:cubicBezTo>
                <a:cubicBezTo>
                  <a:pt x="57" y="122"/>
                  <a:pt x="66" y="122"/>
                  <a:pt x="64" y="102"/>
                </a:cubicBezTo>
                <a:cubicBezTo>
                  <a:pt x="63" y="94"/>
                  <a:pt x="88" y="77"/>
                  <a:pt x="75" y="75"/>
                </a:cubicBezTo>
                <a:cubicBezTo>
                  <a:pt x="65" y="73"/>
                  <a:pt x="78" y="66"/>
                  <a:pt x="63" y="65"/>
                </a:cubicBezTo>
                <a:cubicBezTo>
                  <a:pt x="48" y="63"/>
                  <a:pt x="56" y="73"/>
                  <a:pt x="45" y="68"/>
                </a:cubicBezTo>
                <a:cubicBezTo>
                  <a:pt x="34" y="62"/>
                  <a:pt x="34" y="72"/>
                  <a:pt x="30" y="69"/>
                </a:cubicBezTo>
                <a:cubicBezTo>
                  <a:pt x="26" y="66"/>
                  <a:pt x="36" y="62"/>
                  <a:pt x="32" y="59"/>
                </a:cubicBezTo>
                <a:cubicBezTo>
                  <a:pt x="28" y="57"/>
                  <a:pt x="27" y="57"/>
                  <a:pt x="15" y="68"/>
                </a:cubicBezTo>
                <a:cubicBezTo>
                  <a:pt x="12" y="61"/>
                  <a:pt x="16" y="52"/>
                  <a:pt x="11" y="46"/>
                </a:cubicBezTo>
                <a:cubicBezTo>
                  <a:pt x="7" y="40"/>
                  <a:pt x="11" y="36"/>
                  <a:pt x="5" y="33"/>
                </a:cubicBezTo>
                <a:cubicBezTo>
                  <a:pt x="0" y="29"/>
                  <a:pt x="12" y="18"/>
                  <a:pt x="22" y="18"/>
                </a:cubicBezTo>
                <a:cubicBezTo>
                  <a:pt x="32" y="18"/>
                  <a:pt x="22" y="11"/>
                  <a:pt x="34" y="5"/>
                </a:cubicBezTo>
                <a:cubicBezTo>
                  <a:pt x="46" y="0"/>
                  <a:pt x="49" y="10"/>
                  <a:pt x="68" y="10"/>
                </a:cubicBezTo>
                <a:cubicBezTo>
                  <a:pt x="88" y="10"/>
                  <a:pt x="87" y="6"/>
                  <a:pt x="100" y="10"/>
                </a:cubicBezTo>
                <a:cubicBezTo>
                  <a:pt x="125" y="18"/>
                  <a:pt x="135" y="9"/>
                  <a:pt x="150" y="14"/>
                </a:cubicBezTo>
                <a:cubicBezTo>
                  <a:pt x="165" y="18"/>
                  <a:pt x="160" y="11"/>
                  <a:pt x="173" y="16"/>
                </a:cubicBezTo>
                <a:cubicBezTo>
                  <a:pt x="182" y="20"/>
                  <a:pt x="185" y="16"/>
                  <a:pt x="190" y="16"/>
                </a:cubicBezTo>
                <a:cubicBezTo>
                  <a:pt x="194" y="21"/>
                  <a:pt x="200" y="17"/>
                  <a:pt x="199" y="23"/>
                </a:cubicBezTo>
                <a:cubicBezTo>
                  <a:pt x="198" y="30"/>
                  <a:pt x="213" y="25"/>
                  <a:pt x="217" y="34"/>
                </a:cubicBezTo>
                <a:cubicBezTo>
                  <a:pt x="220" y="39"/>
                  <a:pt x="226" y="32"/>
                  <a:pt x="231" y="38"/>
                </a:cubicBezTo>
                <a:cubicBezTo>
                  <a:pt x="235" y="42"/>
                  <a:pt x="235" y="36"/>
                  <a:pt x="246" y="39"/>
                </a:cubicBezTo>
                <a:cubicBezTo>
                  <a:pt x="255" y="41"/>
                  <a:pt x="243" y="26"/>
                  <a:pt x="269" y="42"/>
                </a:cubicBezTo>
                <a:cubicBezTo>
                  <a:pt x="269" y="48"/>
                  <a:pt x="274" y="48"/>
                  <a:pt x="276" y="46"/>
                </a:cubicBezTo>
                <a:cubicBezTo>
                  <a:pt x="290" y="55"/>
                  <a:pt x="288" y="47"/>
                  <a:pt x="296" y="51"/>
                </a:cubicBezTo>
                <a:cubicBezTo>
                  <a:pt x="304" y="55"/>
                  <a:pt x="297" y="47"/>
                  <a:pt x="310" y="48"/>
                </a:cubicBezTo>
                <a:cubicBezTo>
                  <a:pt x="322" y="57"/>
                  <a:pt x="308" y="54"/>
                  <a:pt x="312" y="61"/>
                </a:cubicBezTo>
                <a:close/>
                <a:moveTo>
                  <a:pt x="311" y="137"/>
                </a:moveTo>
                <a:cubicBezTo>
                  <a:pt x="310" y="129"/>
                  <a:pt x="288" y="144"/>
                  <a:pt x="292" y="148"/>
                </a:cubicBezTo>
                <a:cubicBezTo>
                  <a:pt x="293" y="149"/>
                  <a:pt x="292" y="150"/>
                  <a:pt x="297" y="148"/>
                </a:cubicBezTo>
                <a:cubicBezTo>
                  <a:pt x="301" y="146"/>
                  <a:pt x="299" y="151"/>
                  <a:pt x="306" y="155"/>
                </a:cubicBezTo>
                <a:cubicBezTo>
                  <a:pt x="312" y="160"/>
                  <a:pt x="314" y="149"/>
                  <a:pt x="319" y="142"/>
                </a:cubicBezTo>
                <a:cubicBezTo>
                  <a:pt x="323" y="135"/>
                  <a:pt x="311" y="145"/>
                  <a:pt x="311" y="137"/>
                </a:cubicBezTo>
                <a:close/>
                <a:moveTo>
                  <a:pt x="327" y="133"/>
                </a:moveTo>
                <a:cubicBezTo>
                  <a:pt x="328" y="136"/>
                  <a:pt x="331" y="132"/>
                  <a:pt x="335" y="136"/>
                </a:cubicBezTo>
                <a:cubicBezTo>
                  <a:pt x="339" y="140"/>
                  <a:pt x="339" y="137"/>
                  <a:pt x="338" y="132"/>
                </a:cubicBezTo>
                <a:cubicBezTo>
                  <a:pt x="337" y="127"/>
                  <a:pt x="326" y="128"/>
                  <a:pt x="327" y="133"/>
                </a:cubicBezTo>
                <a:close/>
                <a:moveTo>
                  <a:pt x="263" y="170"/>
                </a:moveTo>
                <a:cubicBezTo>
                  <a:pt x="265" y="173"/>
                  <a:pt x="274" y="165"/>
                  <a:pt x="271" y="162"/>
                </a:cubicBezTo>
                <a:cubicBezTo>
                  <a:pt x="268" y="158"/>
                  <a:pt x="260" y="168"/>
                  <a:pt x="263" y="170"/>
                </a:cubicBezTo>
                <a:close/>
              </a:path>
            </a:pathLst>
          </a:custGeom>
          <a:solidFill>
            <a:srgbClr val="083763"/>
          </a:solidFill>
          <a:ln w="3175" cap="rnd" cmpd="sng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8" name="CuadroTexto 27"/>
          <p:cNvSpPr txBox="1"/>
          <p:nvPr/>
        </p:nvSpPr>
        <p:spPr>
          <a:xfrm>
            <a:off x="2987824" y="1325215"/>
            <a:ext cx="774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400" dirty="0" smtClean="0">
                <a:latin typeface="+mj-lt"/>
              </a:rPr>
              <a:t>España</a:t>
            </a:r>
            <a:endParaRPr lang="es-ES" sz="1400" dirty="0">
              <a:latin typeface="+mj-lt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4644008" y="1314212"/>
            <a:ext cx="397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400" dirty="0" smtClean="0">
                <a:latin typeface="+mj-lt"/>
              </a:rPr>
              <a:t>UE</a:t>
            </a:r>
            <a:endParaRPr lang="es-ES" sz="1400" dirty="0">
              <a:latin typeface="+mj-lt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189209" y="1628800"/>
            <a:ext cx="1030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400" b="0" dirty="0" smtClean="0">
                <a:latin typeface="+mj-lt"/>
              </a:rPr>
              <a:t>puntuación</a:t>
            </a:r>
            <a:endParaRPr lang="es-ES" sz="1400" b="0" dirty="0">
              <a:latin typeface="+mj-lt"/>
            </a:endParaRP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4367361" y="1910101"/>
            <a:ext cx="4605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52,5</a:t>
            </a:r>
            <a:endParaRPr kumimoji="0" lang="en-US" sz="1600" b="1" i="1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4367361" y="2233951"/>
            <a:ext cx="4605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49,8</a:t>
            </a:r>
            <a:endParaRPr kumimoji="0" lang="en-US" sz="1600" i="1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4344332" y="2639000"/>
            <a:ext cx="5066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46,9</a:t>
            </a:r>
            <a:endParaRPr kumimoji="0" lang="en-US" sz="1600" i="1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76538" y="1908609"/>
            <a:ext cx="4687549" cy="32534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4053873" y="1249015"/>
            <a:ext cx="0" cy="16058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1979712" y="1268760"/>
            <a:ext cx="0" cy="16058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2 Marcador de contenido"/>
          <p:cNvSpPr txBox="1">
            <a:spLocks/>
          </p:cNvSpPr>
          <p:nvPr/>
        </p:nvSpPr>
        <p:spPr>
          <a:xfrm>
            <a:off x="5581157" y="1844824"/>
            <a:ext cx="2519235" cy="747041"/>
          </a:xfrm>
          <a:prstGeom prst="rect">
            <a:avLst/>
          </a:prstGeom>
          <a:solidFill>
            <a:srgbClr val="EFFBFF"/>
          </a:solidFill>
          <a:ln w="12700">
            <a:solidFill>
              <a:schemeClr val="bg1"/>
            </a:solidFill>
          </a:ln>
        </p:spPr>
        <p:txBody>
          <a:bodyPr vert="horz" wrap="square" lIns="72000" tIns="36000" rIns="36000" bIns="36000" anchor="ctr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España conserva la posición 11 del ranking europeo DESI 2019</a:t>
            </a:r>
            <a:endParaRPr lang="es-ES" sz="1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5618686" y="427335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400" b="0" dirty="0" smtClean="0">
                <a:latin typeface="+mj-lt"/>
              </a:rPr>
              <a:t>Conectividad</a:t>
            </a:r>
            <a:endParaRPr lang="es-ES" sz="1400" b="0" dirty="0">
              <a:latin typeface="+mj-lt"/>
            </a:endParaRP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7494472" y="4304129"/>
            <a:ext cx="4605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9</a:t>
            </a:r>
            <a:endParaRPr kumimoji="0" lang="en-US" sz="1600" b="1" i="1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5580112" y="3487367"/>
            <a:ext cx="1691808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400" dirty="0" smtClean="0">
                <a:solidFill>
                  <a:schemeClr val="bg1"/>
                </a:solidFill>
                <a:latin typeface="+mj-lt"/>
              </a:rPr>
              <a:t>Dimensión</a:t>
            </a:r>
            <a:endParaRPr lang="es-E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7346878" y="3487367"/>
            <a:ext cx="701925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400" dirty="0" smtClean="0">
                <a:solidFill>
                  <a:schemeClr val="bg1"/>
                </a:solidFill>
                <a:latin typeface="+mj-lt"/>
              </a:rPr>
              <a:t>Puesto</a:t>
            </a:r>
            <a:endParaRPr lang="es-E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5618686" y="5353471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400" b="0" dirty="0" smtClean="0">
                <a:latin typeface="+mj-lt"/>
              </a:rPr>
              <a:t>Capital humano</a:t>
            </a:r>
            <a:endParaRPr lang="es-ES" sz="1400" b="0" dirty="0">
              <a:latin typeface="+mj-lt"/>
            </a:endParaRP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7445622" y="5384249"/>
            <a:ext cx="5582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17</a:t>
            </a:r>
            <a:endParaRPr kumimoji="0" lang="en-US" sz="1600" b="1" i="1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5618686" y="5013176"/>
            <a:ext cx="1425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400" b="0" dirty="0" smtClean="0">
                <a:latin typeface="+mj-lt"/>
              </a:rPr>
              <a:t>Uso de Internet</a:t>
            </a:r>
            <a:endParaRPr lang="es-ES" sz="1400" b="0" dirty="0">
              <a:latin typeface="+mj-lt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5626745" y="4581711"/>
            <a:ext cx="1720133" cy="43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300"/>
              </a:lnSpc>
            </a:pPr>
            <a:r>
              <a:rPr lang="es-ES" sz="1400" b="0" dirty="0" smtClean="0">
                <a:latin typeface="+mj-lt"/>
              </a:rPr>
              <a:t>Integración tecnología digital</a:t>
            </a:r>
            <a:endParaRPr lang="es-ES" sz="1400" b="0" dirty="0">
              <a:latin typeface="+mj-lt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5626745" y="3861631"/>
            <a:ext cx="1864149" cy="43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300"/>
              </a:lnSpc>
            </a:pPr>
            <a:r>
              <a:rPr lang="es-ES" sz="1400" b="0" dirty="0" smtClean="0">
                <a:latin typeface="+mj-lt"/>
              </a:rPr>
              <a:t>Servicios públicos digitales</a:t>
            </a:r>
            <a:endParaRPr lang="es-ES" sz="1400" b="0" dirty="0">
              <a:latin typeface="+mj-lt"/>
            </a:endParaRP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7445622" y="5013176"/>
            <a:ext cx="5582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11</a:t>
            </a:r>
            <a:endParaRPr kumimoji="0" lang="en-US" sz="1600" b="1" i="1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7445622" y="4674333"/>
            <a:ext cx="5582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10</a:t>
            </a:r>
            <a:endParaRPr kumimoji="0" lang="en-US" sz="1600" b="1" i="1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7445622" y="3954253"/>
            <a:ext cx="5582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1</a:t>
            </a:r>
            <a:endParaRPr kumimoji="0" lang="en-US" sz="1600" b="1" i="1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52" name="2 Marcador de contenido"/>
          <p:cNvSpPr txBox="1">
            <a:spLocks/>
          </p:cNvSpPr>
          <p:nvPr/>
        </p:nvSpPr>
        <p:spPr>
          <a:xfrm>
            <a:off x="611560" y="6012468"/>
            <a:ext cx="7762425" cy="824374"/>
          </a:xfrm>
          <a:prstGeom prst="rect">
            <a:avLst/>
          </a:prstGeom>
          <a:solidFill>
            <a:srgbClr val="EFFBFF"/>
          </a:solidFill>
          <a:ln w="12700">
            <a:solidFill>
              <a:schemeClr val="bg1"/>
            </a:solidFill>
          </a:ln>
        </p:spPr>
        <p:txBody>
          <a:bodyPr vert="horz" wrap="square" lIns="180000" tIns="36000" rIns="180000" bIns="36000" anchor="ctr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La </a:t>
            </a: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mejora del capital humano 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es un </a:t>
            </a: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objetivo preferente 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para el Gobierno. La </a:t>
            </a: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Agenda del Cambio 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identifica la promoción del avance científico y tecnológico y la apuesta por la formación y el capital humano como dos de sus prioridades de su ruta de reformas</a:t>
            </a:r>
            <a:endParaRPr lang="es-ES" sz="9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370392" y="5805264"/>
            <a:ext cx="58007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latin typeface="+mj-lt"/>
              </a:rPr>
              <a:t>Fuente: Índice de Economía </a:t>
            </a:r>
            <a:r>
              <a:rPr lang="es-ES" sz="900" dirty="0">
                <a:latin typeface="+mj-lt"/>
              </a:rPr>
              <a:t>y Sociedad Digital (</a:t>
            </a:r>
            <a:r>
              <a:rPr lang="es-ES" sz="900" dirty="0" smtClean="0">
                <a:latin typeface="+mj-lt"/>
              </a:rPr>
              <a:t>DESI) 2019  </a:t>
            </a:r>
            <a:endParaRPr lang="es-ES" sz="9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83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80" name="Diapositiva de think-cell" r:id="rId4" imgW="384" imgH="384" progId="TCLayout.ActiveDocument.1">
                  <p:embed/>
                </p:oleObj>
              </mc:Choice>
              <mc:Fallback>
                <p:oleObj name="Diapositiva de think-cell" r:id="rId4" imgW="384" imgH="384" progId="TCLayout.ActiveDocument.1">
                  <p:embed/>
                  <p:pic>
                    <p:nvPicPr>
                      <p:cNvPr id="5" name="Objeto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122" name="1 Título"/>
          <p:cNvSpPr txBox="1">
            <a:spLocks/>
          </p:cNvSpPr>
          <p:nvPr/>
        </p:nvSpPr>
        <p:spPr>
          <a:xfrm>
            <a:off x="3209130" y="401469"/>
            <a:ext cx="5934869" cy="723275"/>
          </a:xfrm>
          <a:prstGeom prst="rect">
            <a:avLst/>
          </a:prstGeom>
        </p:spPr>
        <p:txBody>
          <a:bodyPr vert="horz" wrap="square" lIns="0" rIns="0" bIns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b="1" dirty="0" smtClean="0">
                <a:solidFill>
                  <a:srgbClr val="0070C0"/>
                </a:solidFill>
                <a:ea typeface="+mn-ea"/>
                <a:cs typeface="+mn-cs"/>
              </a:rPr>
              <a:t>... pero sólo </a:t>
            </a:r>
            <a:r>
              <a:rPr lang="es-ES" sz="2200" b="1" dirty="0">
                <a:solidFill>
                  <a:srgbClr val="0070C0"/>
                </a:solidFill>
                <a:ea typeface="+mn-ea"/>
                <a:cs typeface="+mn-cs"/>
              </a:rPr>
              <a:t>está capturando </a:t>
            </a:r>
            <a:r>
              <a:rPr lang="es-ES" sz="2200" b="1" dirty="0" smtClean="0">
                <a:solidFill>
                  <a:srgbClr val="0070C0"/>
                </a:solidFill>
                <a:ea typeface="+mn-ea"/>
                <a:cs typeface="+mn-cs"/>
              </a:rPr>
              <a:t>una parte </a:t>
            </a:r>
            <a:r>
              <a:rPr lang="es-ES" sz="2200" b="1" dirty="0">
                <a:solidFill>
                  <a:srgbClr val="0070C0"/>
                </a:solidFill>
                <a:ea typeface="+mn-ea"/>
                <a:cs typeface="+mn-cs"/>
              </a:rPr>
              <a:t>del potencial </a:t>
            </a:r>
            <a:r>
              <a:rPr lang="es-ES" sz="2200" b="1" dirty="0" smtClean="0">
                <a:solidFill>
                  <a:srgbClr val="0070C0"/>
                </a:solidFill>
                <a:ea typeface="+mn-ea"/>
                <a:cs typeface="+mn-cs"/>
              </a:rPr>
              <a:t>digital</a:t>
            </a:r>
            <a:endParaRPr lang="es-ES" sz="2200" b="1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164" name="1 Título"/>
          <p:cNvSpPr txBox="1">
            <a:spLocks/>
          </p:cNvSpPr>
          <p:nvPr/>
        </p:nvSpPr>
        <p:spPr>
          <a:xfrm>
            <a:off x="917398" y="4456243"/>
            <a:ext cx="2089097" cy="584134"/>
          </a:xfrm>
          <a:prstGeom prst="rect">
            <a:avLst/>
          </a:prstGeom>
        </p:spPr>
        <p:txBody>
          <a:bodyPr vert="horz" wrap="square" lIns="0" rIns="0" bIns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Cuarta revolución industrial</a:t>
            </a:r>
            <a:endParaRPr lang="es-ES" sz="16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6" name="1 Título"/>
          <p:cNvSpPr txBox="1">
            <a:spLocks/>
          </p:cNvSpPr>
          <p:nvPr/>
        </p:nvSpPr>
        <p:spPr>
          <a:xfrm>
            <a:off x="6194750" y="3481081"/>
            <a:ext cx="2089097" cy="303416"/>
          </a:xfrm>
          <a:prstGeom prst="rect">
            <a:avLst/>
          </a:prstGeom>
        </p:spPr>
        <p:txBody>
          <a:bodyPr vert="horz" wrap="square" lIns="0" rIns="0" bIns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Transición ecológica</a:t>
            </a:r>
            <a:endParaRPr lang="es-ES" sz="16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2 Marcador de contenido"/>
          <p:cNvSpPr txBox="1">
            <a:spLocks/>
          </p:cNvSpPr>
          <p:nvPr/>
        </p:nvSpPr>
        <p:spPr>
          <a:xfrm>
            <a:off x="4644008" y="1700808"/>
            <a:ext cx="3657969" cy="4176464"/>
          </a:xfrm>
          <a:prstGeom prst="rect">
            <a:avLst/>
          </a:prstGeom>
          <a:solidFill>
            <a:srgbClr val="EFFBFF"/>
          </a:solidFill>
          <a:ln w="12700">
            <a:solidFill>
              <a:schemeClr val="bg1"/>
            </a:solidFill>
          </a:ln>
        </p:spPr>
        <p:txBody>
          <a:bodyPr vert="horz" wrap="square" lIns="180000" tIns="36000" rIns="180000" bIns="36000" anchor="ctr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La </a:t>
            </a:r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economía digital representa el 5,6% del PIB de España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y sólo se está capturando </a:t>
            </a:r>
            <a:r>
              <a:rPr lang="es-ES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un 13,5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% del potencial digital.</a:t>
            </a:r>
          </a:p>
          <a:p>
            <a:pPr marL="27432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Los </a:t>
            </a:r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principales obstáculos 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en la transición digital son la baja digitalización de </a:t>
            </a:r>
            <a:r>
              <a:rPr lang="es-ES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algunos sectores 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económicos y de las pymes, un ecosistema de </a:t>
            </a:r>
            <a:r>
              <a:rPr lang="es-ES" sz="1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start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-ups aún en desarrollo, </a:t>
            </a:r>
            <a:r>
              <a:rPr lang="es-ES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la escasez 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relativa de inversión en Venture Capital y la falta de capital humano digital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412776"/>
            <a:ext cx="3847093" cy="5079282"/>
          </a:xfrm>
          <a:prstGeom prst="rect">
            <a:avLst/>
          </a:prstGeom>
        </p:spPr>
      </p:pic>
      <p:sp>
        <p:nvSpPr>
          <p:cNvPr id="54" name="CuadroTexto 53"/>
          <p:cNvSpPr txBox="1"/>
          <p:nvPr/>
        </p:nvSpPr>
        <p:spPr>
          <a:xfrm>
            <a:off x="282989" y="6549258"/>
            <a:ext cx="58007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latin typeface="+mj-lt"/>
              </a:rPr>
              <a:t>Fuente: Informe COTEC [La reinvención digital: una oportunidad para España, julio 2017]</a:t>
            </a:r>
            <a:endParaRPr lang="es-ES" sz="9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691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92" name="Diapositiva de think-cell" r:id="rId5" imgW="384" imgH="384" progId="TCLayout.ActiveDocument.1">
                  <p:embed/>
                </p:oleObj>
              </mc:Choice>
              <mc:Fallback>
                <p:oleObj name="Diapositiva de think-cell" r:id="rId5" imgW="384" imgH="384" progId="TCLayout.ActiveDocument.1">
                  <p:embed/>
                  <p:pic>
                    <p:nvPicPr>
                      <p:cNvPr id="13" name="Objeto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/>
          <p:cNvSpPr/>
          <p:nvPr/>
        </p:nvSpPr>
        <p:spPr>
          <a:xfrm>
            <a:off x="609159" y="2318966"/>
            <a:ext cx="8075399" cy="6468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1800263" y="3650526"/>
            <a:ext cx="46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rgbClr val="0B5395"/>
                </a:solidFill>
                <a:latin typeface="+mj-lt"/>
              </a:rPr>
              <a:t>Industria 4.0</a:t>
            </a:r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CECDAE5-3B81-401B-AAD2-D1C88E068655}" type="slidenum">
              <a:rPr lang="es-ES" smtClean="0">
                <a:latin typeface="+mj-lt"/>
              </a:rPr>
              <a:pPr/>
              <a:t>7</a:t>
            </a:fld>
            <a:endParaRPr lang="es-ES" dirty="0">
              <a:latin typeface="+mj-lt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043607" y="1268760"/>
            <a:ext cx="468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La importancia de la digitalización</a:t>
            </a:r>
            <a:endParaRPr lang="es-ES" sz="2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800262" y="4129132"/>
            <a:ext cx="6124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Digitalización del comercio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043606" y="2410638"/>
            <a:ext cx="7704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chemeClr val="bg1"/>
                </a:solidFill>
                <a:latin typeface="+mj-lt"/>
              </a:rPr>
              <a:t>La transformación digital afecta a todos los sectores </a:t>
            </a:r>
            <a:r>
              <a:rPr lang="es-ES" sz="2200" b="1" dirty="0" smtClean="0">
                <a:solidFill>
                  <a:schemeClr val="bg1"/>
                </a:solidFill>
                <a:latin typeface="+mj-lt"/>
              </a:rPr>
              <a:t>económicos</a:t>
            </a:r>
            <a:endParaRPr lang="es-ES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800264" y="4607738"/>
            <a:ext cx="51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Destino Turístico Inteligente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043607" y="3079587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Una agenda digital proactiva en industria y servicios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043607" y="5446385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Trabajemos juntos para digitalizar nuestro país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043607" y="1839699"/>
            <a:ext cx="5436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España Avanza en el proceso </a:t>
            </a:r>
            <a:r>
              <a:rPr lang="es-ES" sz="2200" b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de digitalización</a:t>
            </a:r>
            <a:endParaRPr lang="es-ES" sz="2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800264" y="5034662"/>
            <a:ext cx="51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Formación en talento digital</a:t>
            </a:r>
          </a:p>
        </p:txBody>
      </p:sp>
    </p:spTree>
    <p:extLst>
      <p:ext uri="{BB962C8B-B14F-4D97-AF65-F5344CB8AC3E}">
        <p14:creationId xmlns:p14="http://schemas.microsoft.com/office/powerpoint/2010/main" val="15727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55" name="Diapositiva de think-cell" r:id="rId6" imgW="384" imgH="384" progId="TCLayout.ActiveDocument.1">
                  <p:embed/>
                </p:oleObj>
              </mc:Choice>
              <mc:Fallback>
                <p:oleObj name="Diapositiva de think-cell" r:id="rId6" imgW="384" imgH="384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1100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03848" y="385451"/>
            <a:ext cx="5904656" cy="1061829"/>
          </a:xfrm>
          <a:prstGeom prst="rect">
            <a:avLst/>
          </a:prstGeom>
        </p:spPr>
        <p:txBody>
          <a:bodyPr vert="horz" wrap="square" lIns="0" rIns="0" bIns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b="1" dirty="0" smtClean="0">
                <a:solidFill>
                  <a:srgbClr val="0070C0"/>
                </a:solidFill>
                <a:ea typeface="+mn-ea"/>
                <a:cs typeface="+mn-cs"/>
              </a:rPr>
              <a:t>Los datos son un activo estratégico en la Economía 4.0 donde las tecnologías posibilitan la captura de su valor</a:t>
            </a:r>
            <a:endParaRPr lang="es-ES" sz="2200" b="1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>
                <a:latin typeface="+mj-lt"/>
              </a:rPr>
              <a:pPr/>
              <a:t>8</a:t>
            </a:fld>
            <a:endParaRPr lang="es-ES" dirty="0">
              <a:latin typeface="+mj-lt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3501048" y="2492896"/>
            <a:ext cx="5531050" cy="3420000"/>
            <a:chOff x="2152198" y="1628106"/>
            <a:chExt cx="6714334" cy="4176464"/>
          </a:xfrm>
        </p:grpSpPr>
        <p:grpSp>
          <p:nvGrpSpPr>
            <p:cNvPr id="5" name="Grupo 4"/>
            <p:cNvGrpSpPr/>
            <p:nvPr/>
          </p:nvGrpSpPr>
          <p:grpSpPr>
            <a:xfrm>
              <a:off x="2152198" y="1628106"/>
              <a:ext cx="6714334" cy="4176464"/>
              <a:chOff x="654027" y="1520833"/>
              <a:chExt cx="8088473" cy="5004511"/>
            </a:xfrm>
          </p:grpSpPr>
          <p:sp>
            <p:nvSpPr>
              <p:cNvPr id="41" name="Rectangle 32"/>
              <p:cNvSpPr/>
              <p:nvPr/>
            </p:nvSpPr>
            <p:spPr bwMode="ltGray">
              <a:xfrm>
                <a:off x="6228184" y="5605160"/>
                <a:ext cx="1413730" cy="575745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1568" tIns="36000" rIns="61568" bIns="61568" rtlCol="0" anchor="ctr" anchorCtr="0"/>
              <a:lstStyle/>
              <a:p>
                <a:pPr algn="ctr">
                  <a:lnSpc>
                    <a:spcPts val="1400"/>
                  </a:lnSpc>
                </a:pPr>
                <a:r>
                  <a:rPr lang="es-ES" sz="1300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Robots 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es-ES" sz="1300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autónomos</a:t>
                </a:r>
              </a:p>
            </p:txBody>
          </p:sp>
          <p:sp>
            <p:nvSpPr>
              <p:cNvPr id="2" name="Elipse 1"/>
              <p:cNvSpPr>
                <a:spLocks noChangeAspect="1"/>
              </p:cNvSpPr>
              <p:nvPr/>
            </p:nvSpPr>
            <p:spPr>
              <a:xfrm>
                <a:off x="2665241" y="2077200"/>
                <a:ext cx="3888432" cy="3888000"/>
              </a:xfrm>
              <a:prstGeom prst="ellipse">
                <a:avLst/>
              </a:prstGeom>
              <a:noFill/>
              <a:ln>
                <a:solidFill>
                  <a:srgbClr val="0E6C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es-ES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Economía 4.0</a:t>
                </a:r>
                <a:endParaRPr lang="es-ES" sz="3200" b="1" i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7" name="Elipse 26"/>
              <p:cNvSpPr>
                <a:spLocks noChangeAspect="1"/>
              </p:cNvSpPr>
              <p:nvPr/>
            </p:nvSpPr>
            <p:spPr>
              <a:xfrm>
                <a:off x="4927662" y="5229344"/>
                <a:ext cx="1296000" cy="1296000"/>
              </a:xfrm>
              <a:prstGeom prst="ellipse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solidFill>
                  <a:srgbClr val="0E6C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2" name="Elipse 71"/>
              <p:cNvSpPr>
                <a:spLocks noChangeAspect="1"/>
              </p:cNvSpPr>
              <p:nvPr/>
            </p:nvSpPr>
            <p:spPr>
              <a:xfrm>
                <a:off x="3076900" y="5229344"/>
                <a:ext cx="1296000" cy="1296000"/>
              </a:xfrm>
              <a:prstGeom prst="ellipse">
                <a:avLst/>
              </a:pr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solidFill>
                  <a:srgbClr val="0E6C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3" name="Rectangle 32"/>
              <p:cNvSpPr/>
              <p:nvPr/>
            </p:nvSpPr>
            <p:spPr bwMode="ltGray">
              <a:xfrm>
                <a:off x="1988659" y="5661567"/>
                <a:ext cx="1099748" cy="575745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1568" tIns="36000" rIns="61568" bIns="61568" rtlCol="0" anchor="ctr" anchorCtr="0"/>
              <a:lstStyle/>
              <a:p>
                <a:pPr algn="ctr">
                  <a:lnSpc>
                    <a:spcPts val="1200"/>
                  </a:lnSpc>
                </a:pPr>
                <a:r>
                  <a:rPr lang="es-ES" sz="1300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Internet de las cosas</a:t>
                </a:r>
              </a:p>
            </p:txBody>
          </p:sp>
          <p:sp>
            <p:nvSpPr>
              <p:cNvPr id="74" name="Elipse 73"/>
              <p:cNvSpPr>
                <a:spLocks noChangeAspect="1"/>
              </p:cNvSpPr>
              <p:nvPr/>
            </p:nvSpPr>
            <p:spPr>
              <a:xfrm>
                <a:off x="2001273" y="4059473"/>
                <a:ext cx="1296000" cy="1296000"/>
              </a:xfrm>
              <a:prstGeom prst="ellipse">
                <a:avLst/>
              </a:prstGeom>
              <a:blipFill dpi="0"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solidFill>
                  <a:srgbClr val="0E6C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5" name="Rectangle 32"/>
              <p:cNvSpPr/>
              <p:nvPr/>
            </p:nvSpPr>
            <p:spPr bwMode="ltGray">
              <a:xfrm>
                <a:off x="687734" y="4437431"/>
                <a:ext cx="1407732" cy="575745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1568" tIns="36000" rIns="61568" bIns="61568" rtlCol="0" anchor="ctr" anchorCtr="0"/>
              <a:lstStyle/>
              <a:p>
                <a:pPr algn="ctr"/>
                <a:r>
                  <a:rPr lang="es-ES" sz="1300" b="1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Inteligencia Artificial</a:t>
                </a:r>
                <a:endParaRPr lang="es-ES" sz="13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Rectangle 32"/>
              <p:cNvSpPr/>
              <p:nvPr/>
            </p:nvSpPr>
            <p:spPr bwMode="ltGray">
              <a:xfrm>
                <a:off x="654027" y="2941183"/>
                <a:ext cx="1330696" cy="575746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1568" tIns="36000" rIns="61568" bIns="61568" rtlCol="0" anchor="ctr" anchorCtr="0"/>
              <a:lstStyle/>
              <a:p>
                <a:pPr algn="ctr"/>
                <a:r>
                  <a:rPr lang="es-ES" sz="1300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Blockchain</a:t>
                </a:r>
                <a:endParaRPr lang="es-ES" sz="13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Elipse 77"/>
              <p:cNvSpPr>
                <a:spLocks noChangeAspect="1"/>
              </p:cNvSpPr>
              <p:nvPr/>
            </p:nvSpPr>
            <p:spPr>
              <a:xfrm>
                <a:off x="3076900" y="1520833"/>
                <a:ext cx="1296000" cy="1296000"/>
              </a:xfrm>
              <a:prstGeom prst="ellipse">
                <a:avLst/>
              </a:prstGeom>
              <a:blipFill dpi="0"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solidFill>
                  <a:srgbClr val="0E6C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9" name="Rectangle 32"/>
              <p:cNvSpPr/>
              <p:nvPr/>
            </p:nvSpPr>
            <p:spPr bwMode="ltGray">
              <a:xfrm>
                <a:off x="1729768" y="1716728"/>
                <a:ext cx="1277685" cy="575745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1568" tIns="36000" rIns="61568" bIns="61568" rtlCol="0" anchor="ctr" anchorCtr="0"/>
              <a:lstStyle/>
              <a:p>
                <a:pPr algn="ctr">
                  <a:lnSpc>
                    <a:spcPts val="1400"/>
                  </a:lnSpc>
                </a:pPr>
                <a:r>
                  <a:rPr lang="es-ES" sz="1300" b="1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Cloud </a:t>
                </a:r>
                <a:r>
                  <a:rPr lang="es-ES" sz="1300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computing</a:t>
                </a:r>
                <a:endParaRPr lang="es-ES" sz="13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Elipse 79"/>
              <p:cNvSpPr>
                <a:spLocks noChangeAspect="1"/>
              </p:cNvSpPr>
              <p:nvPr/>
            </p:nvSpPr>
            <p:spPr>
              <a:xfrm>
                <a:off x="4927662" y="1520833"/>
                <a:ext cx="1296000" cy="1296000"/>
              </a:xfrm>
              <a:prstGeom prst="ellipse">
                <a:avLst/>
              </a:prstGeom>
              <a:blipFill dpi="0"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solidFill>
                  <a:srgbClr val="0E6C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1" name="Rectangle 32"/>
              <p:cNvSpPr/>
              <p:nvPr/>
            </p:nvSpPr>
            <p:spPr bwMode="ltGray">
              <a:xfrm>
                <a:off x="6136369" y="1789055"/>
                <a:ext cx="1330695" cy="575745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1568" tIns="36000" rIns="61568" bIns="61568" rtlCol="0" anchor="ctr" anchorCtr="0"/>
              <a:lstStyle/>
              <a:p>
                <a:pPr algn="ctr">
                  <a:lnSpc>
                    <a:spcPts val="1400"/>
                  </a:lnSpc>
                </a:pPr>
                <a:r>
                  <a:rPr lang="es-ES" sz="1300" b="1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Fabricación aditiva</a:t>
                </a:r>
                <a:endParaRPr lang="es-ES" sz="13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Elipse 81"/>
              <p:cNvSpPr>
                <a:spLocks noChangeAspect="1"/>
              </p:cNvSpPr>
              <p:nvPr/>
            </p:nvSpPr>
            <p:spPr>
              <a:xfrm>
                <a:off x="5771582" y="2637056"/>
                <a:ext cx="1296000" cy="1296000"/>
              </a:xfrm>
              <a:prstGeom prst="ellipse">
                <a:avLst/>
              </a:prstGeom>
              <a:blipFill dpi="0"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solidFill>
                  <a:srgbClr val="0E6C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3" name="Rectangle 32"/>
              <p:cNvSpPr/>
              <p:nvPr/>
            </p:nvSpPr>
            <p:spPr bwMode="ltGray">
              <a:xfrm>
                <a:off x="7016212" y="3013190"/>
                <a:ext cx="1726288" cy="575745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1568" tIns="36000" rIns="61568" bIns="61568" rtlCol="0" anchor="ctr" anchorCtr="0"/>
              <a:lstStyle/>
              <a:p>
                <a:pPr algn="ctr"/>
                <a:r>
                  <a:rPr lang="es-ES" sz="1300" b="1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Ciberseguridad</a:t>
                </a:r>
                <a:endParaRPr lang="es-ES" sz="13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Rectangle 32"/>
              <p:cNvSpPr/>
              <p:nvPr/>
            </p:nvSpPr>
            <p:spPr bwMode="ltGray">
              <a:xfrm>
                <a:off x="7133034" y="4453032"/>
                <a:ext cx="513041" cy="575745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1568" tIns="36000" rIns="61568" bIns="61568" rtlCol="0" anchor="ctr" anchorCtr="0"/>
              <a:lstStyle/>
              <a:p>
                <a:pPr algn="ctr">
                  <a:lnSpc>
                    <a:spcPts val="1800"/>
                  </a:lnSpc>
                </a:pPr>
                <a:r>
                  <a:rPr lang="es-ES" sz="1300" b="1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5G</a:t>
                </a:r>
                <a:endParaRPr lang="es-ES" sz="13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" t="623" r="42365" b="2639"/>
            <a:stretch/>
          </p:blipFill>
          <p:spPr>
            <a:xfrm>
              <a:off x="6414087" y="3755292"/>
              <a:ext cx="1080000" cy="1080000"/>
            </a:xfrm>
            <a:prstGeom prst="ellipse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64" t="715" r="12893" b="-307"/>
            <a:stretch/>
          </p:blipFill>
          <p:spPr>
            <a:xfrm>
              <a:off x="3227829" y="2493971"/>
              <a:ext cx="1080000" cy="1080000"/>
            </a:xfrm>
            <a:prstGeom prst="ellipse">
              <a:avLst/>
            </a:prstGeom>
          </p:spPr>
        </p:pic>
      </p:grpSp>
      <p:sp>
        <p:nvSpPr>
          <p:cNvPr id="29" name="CuadroTexto 28"/>
          <p:cNvSpPr txBox="1"/>
          <p:nvPr/>
        </p:nvSpPr>
        <p:spPr>
          <a:xfrm>
            <a:off x="171684" y="1753071"/>
            <a:ext cx="2816140" cy="307777"/>
          </a:xfrm>
          <a:prstGeom prst="rect">
            <a:avLst/>
          </a:prstGeom>
          <a:solidFill>
            <a:srgbClr val="0F6FC6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Palancas habilitadoras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3304507" y="1753071"/>
            <a:ext cx="5727591" cy="307777"/>
          </a:xfrm>
          <a:prstGeom prst="rect">
            <a:avLst/>
          </a:prstGeom>
          <a:solidFill>
            <a:srgbClr val="0F6FC6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Tecnologías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1331640" y="2420888"/>
            <a:ext cx="770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Datos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1010109" y="3192808"/>
            <a:ext cx="1365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Conectividad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996034" y="4035190"/>
            <a:ext cx="1449738" cy="505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Capacidad procesamiento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828826" y="5043302"/>
            <a:ext cx="1736814" cy="505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Capacidad almacenamiento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1477759" y="2664275"/>
            <a:ext cx="478677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s-ES" sz="1200" b="1" dirty="0" smtClean="0">
                <a:solidFill>
                  <a:srgbClr val="0F6F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0I0I</a:t>
            </a:r>
          </a:p>
          <a:p>
            <a:pPr algn="ctr">
              <a:lnSpc>
                <a:spcPts val="1200"/>
              </a:lnSpc>
            </a:pPr>
            <a:r>
              <a:rPr lang="es-ES" sz="1200" b="1" dirty="0" smtClean="0">
                <a:solidFill>
                  <a:srgbClr val="0F6F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0I0I</a:t>
            </a:r>
          </a:p>
        </p:txBody>
      </p:sp>
      <p:grpSp>
        <p:nvGrpSpPr>
          <p:cNvPr id="37" name="Grupo 36"/>
          <p:cNvGrpSpPr/>
          <p:nvPr/>
        </p:nvGrpSpPr>
        <p:grpSpPr>
          <a:xfrm>
            <a:off x="1478508" y="5518303"/>
            <a:ext cx="437450" cy="270477"/>
            <a:chOff x="5364088" y="1700808"/>
            <a:chExt cx="437450" cy="297525"/>
          </a:xfrm>
        </p:grpSpPr>
        <p:grpSp>
          <p:nvGrpSpPr>
            <p:cNvPr id="38" name="Grupo 37"/>
            <p:cNvGrpSpPr>
              <a:grpSpLocks noChangeAspect="1"/>
            </p:cNvGrpSpPr>
            <p:nvPr/>
          </p:nvGrpSpPr>
          <p:grpSpPr>
            <a:xfrm>
              <a:off x="5364088" y="1700808"/>
              <a:ext cx="285050" cy="288000"/>
              <a:chOff x="5559132" y="2300046"/>
              <a:chExt cx="615646" cy="622020"/>
            </a:xfrm>
          </p:grpSpPr>
          <p:sp>
            <p:nvSpPr>
              <p:cNvPr id="44" name="AutoShape 259"/>
              <p:cNvSpPr>
                <a:spLocks noChangeArrowheads="1"/>
              </p:cNvSpPr>
              <p:nvPr/>
            </p:nvSpPr>
            <p:spPr bwMode="auto">
              <a:xfrm>
                <a:off x="5559132" y="2634718"/>
                <a:ext cx="615646" cy="287348"/>
              </a:xfrm>
              <a:prstGeom prst="can">
                <a:avLst>
                  <a:gd name="adj" fmla="val 50000"/>
                </a:avLst>
              </a:prstGeom>
              <a:solidFill>
                <a:srgbClr val="0F6FC6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AutoShape 260"/>
              <p:cNvSpPr>
                <a:spLocks noChangeArrowheads="1"/>
              </p:cNvSpPr>
              <p:nvPr/>
            </p:nvSpPr>
            <p:spPr bwMode="auto">
              <a:xfrm>
                <a:off x="5559132" y="2467307"/>
                <a:ext cx="615646" cy="284849"/>
              </a:xfrm>
              <a:prstGeom prst="can">
                <a:avLst>
                  <a:gd name="adj" fmla="val 50000"/>
                </a:avLst>
              </a:prstGeom>
              <a:solidFill>
                <a:srgbClr val="0F6FC6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AutoShape 261"/>
              <p:cNvSpPr>
                <a:spLocks noChangeArrowheads="1"/>
              </p:cNvSpPr>
              <p:nvPr/>
            </p:nvSpPr>
            <p:spPr bwMode="auto">
              <a:xfrm>
                <a:off x="5559132" y="2300046"/>
                <a:ext cx="615646" cy="284849"/>
              </a:xfrm>
              <a:prstGeom prst="can">
                <a:avLst>
                  <a:gd name="adj" fmla="val 50000"/>
                </a:avLst>
              </a:prstGeom>
              <a:solidFill>
                <a:srgbClr val="0F6FC6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upo 38"/>
            <p:cNvGrpSpPr>
              <a:grpSpLocks noChangeAspect="1"/>
            </p:cNvGrpSpPr>
            <p:nvPr/>
          </p:nvGrpSpPr>
          <p:grpSpPr>
            <a:xfrm>
              <a:off x="5516488" y="1710333"/>
              <a:ext cx="285050" cy="288000"/>
              <a:chOff x="5559132" y="2300046"/>
              <a:chExt cx="615646" cy="622020"/>
            </a:xfrm>
          </p:grpSpPr>
          <p:sp>
            <p:nvSpPr>
              <p:cNvPr id="40" name="AutoShape 259"/>
              <p:cNvSpPr>
                <a:spLocks noChangeArrowheads="1"/>
              </p:cNvSpPr>
              <p:nvPr/>
            </p:nvSpPr>
            <p:spPr bwMode="auto">
              <a:xfrm>
                <a:off x="5559132" y="2634718"/>
                <a:ext cx="615646" cy="287348"/>
              </a:xfrm>
              <a:prstGeom prst="can">
                <a:avLst>
                  <a:gd name="adj" fmla="val 50000"/>
                </a:avLst>
              </a:prstGeom>
              <a:solidFill>
                <a:srgbClr val="0F6FC6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AutoShape 260"/>
              <p:cNvSpPr>
                <a:spLocks noChangeArrowheads="1"/>
              </p:cNvSpPr>
              <p:nvPr/>
            </p:nvSpPr>
            <p:spPr bwMode="auto">
              <a:xfrm>
                <a:off x="5559132" y="2467307"/>
                <a:ext cx="615646" cy="284849"/>
              </a:xfrm>
              <a:prstGeom prst="can">
                <a:avLst>
                  <a:gd name="adj" fmla="val 50000"/>
                </a:avLst>
              </a:prstGeom>
              <a:solidFill>
                <a:srgbClr val="0F6FC6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utoShape 261"/>
              <p:cNvSpPr>
                <a:spLocks noChangeArrowheads="1"/>
              </p:cNvSpPr>
              <p:nvPr/>
            </p:nvSpPr>
            <p:spPr bwMode="auto">
              <a:xfrm>
                <a:off x="5559132" y="2300046"/>
                <a:ext cx="615646" cy="284849"/>
              </a:xfrm>
              <a:prstGeom prst="can">
                <a:avLst>
                  <a:gd name="adj" fmla="val 50000"/>
                </a:avLst>
              </a:prstGeom>
              <a:solidFill>
                <a:srgbClr val="0F6FC6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7" name="Freeform 4958"/>
          <p:cNvSpPr>
            <a:spLocks noChangeAspect="1" noEditPoints="1"/>
          </p:cNvSpPr>
          <p:nvPr/>
        </p:nvSpPr>
        <p:spPr bwMode="auto">
          <a:xfrm>
            <a:off x="1542482" y="4512959"/>
            <a:ext cx="365222" cy="356400"/>
          </a:xfrm>
          <a:custGeom>
            <a:avLst/>
            <a:gdLst>
              <a:gd name="T0" fmla="*/ 294 w 414"/>
              <a:gd name="T1" fmla="*/ 176 h 404"/>
              <a:gd name="T2" fmla="*/ 272 w 414"/>
              <a:gd name="T3" fmla="*/ 200 h 404"/>
              <a:gd name="T4" fmla="*/ 272 w 414"/>
              <a:gd name="T5" fmla="*/ 220 h 404"/>
              <a:gd name="T6" fmla="*/ 294 w 414"/>
              <a:gd name="T7" fmla="*/ 244 h 404"/>
              <a:gd name="T8" fmla="*/ 286 w 414"/>
              <a:gd name="T9" fmla="*/ 316 h 404"/>
              <a:gd name="T10" fmla="*/ 244 w 414"/>
              <a:gd name="T11" fmla="*/ 338 h 404"/>
              <a:gd name="T12" fmla="*/ 212 w 414"/>
              <a:gd name="T13" fmla="*/ 316 h 404"/>
              <a:gd name="T14" fmla="*/ 170 w 414"/>
              <a:gd name="T15" fmla="*/ 332 h 404"/>
              <a:gd name="T16" fmla="*/ 112 w 414"/>
              <a:gd name="T17" fmla="*/ 378 h 404"/>
              <a:gd name="T18" fmla="*/ 128 w 414"/>
              <a:gd name="T19" fmla="*/ 390 h 404"/>
              <a:gd name="T20" fmla="*/ 174 w 414"/>
              <a:gd name="T21" fmla="*/ 372 h 404"/>
              <a:gd name="T22" fmla="*/ 212 w 414"/>
              <a:gd name="T23" fmla="*/ 382 h 404"/>
              <a:gd name="T24" fmla="*/ 244 w 414"/>
              <a:gd name="T25" fmla="*/ 358 h 404"/>
              <a:gd name="T26" fmla="*/ 302 w 414"/>
              <a:gd name="T27" fmla="*/ 328 h 404"/>
              <a:gd name="T28" fmla="*/ 314 w 414"/>
              <a:gd name="T29" fmla="*/ 288 h 404"/>
              <a:gd name="T30" fmla="*/ 336 w 414"/>
              <a:gd name="T31" fmla="*/ 228 h 404"/>
              <a:gd name="T32" fmla="*/ 414 w 414"/>
              <a:gd name="T33" fmla="*/ 210 h 404"/>
              <a:gd name="T34" fmla="*/ 330 w 414"/>
              <a:gd name="T35" fmla="*/ 184 h 404"/>
              <a:gd name="T36" fmla="*/ 200 w 414"/>
              <a:gd name="T37" fmla="*/ 364 h 404"/>
              <a:gd name="T38" fmla="*/ 186 w 414"/>
              <a:gd name="T39" fmla="*/ 348 h 404"/>
              <a:gd name="T40" fmla="*/ 200 w 414"/>
              <a:gd name="T41" fmla="*/ 334 h 404"/>
              <a:gd name="T42" fmla="*/ 216 w 414"/>
              <a:gd name="T43" fmla="*/ 348 h 404"/>
              <a:gd name="T44" fmla="*/ 200 w 414"/>
              <a:gd name="T45" fmla="*/ 364 h 404"/>
              <a:gd name="T46" fmla="*/ 334 w 414"/>
              <a:gd name="T47" fmla="*/ 138 h 404"/>
              <a:gd name="T48" fmla="*/ 16 w 414"/>
              <a:gd name="T49" fmla="*/ 292 h 404"/>
              <a:gd name="T50" fmla="*/ 46 w 414"/>
              <a:gd name="T51" fmla="*/ 240 h 404"/>
              <a:gd name="T52" fmla="*/ 80 w 414"/>
              <a:gd name="T53" fmla="*/ 240 h 404"/>
              <a:gd name="T54" fmla="*/ 120 w 414"/>
              <a:gd name="T55" fmla="*/ 238 h 404"/>
              <a:gd name="T56" fmla="*/ 168 w 414"/>
              <a:gd name="T57" fmla="*/ 220 h 404"/>
              <a:gd name="T58" fmla="*/ 136 w 414"/>
              <a:gd name="T59" fmla="*/ 200 h 404"/>
              <a:gd name="T60" fmla="*/ 120 w 414"/>
              <a:gd name="T61" fmla="*/ 182 h 404"/>
              <a:gd name="T62" fmla="*/ 86 w 414"/>
              <a:gd name="T63" fmla="*/ 176 h 404"/>
              <a:gd name="T64" fmla="*/ 62 w 414"/>
              <a:gd name="T65" fmla="*/ 206 h 404"/>
              <a:gd name="T66" fmla="*/ 16 w 414"/>
              <a:gd name="T67" fmla="*/ 242 h 404"/>
              <a:gd name="T68" fmla="*/ 6 w 414"/>
              <a:gd name="T69" fmla="*/ 292 h 404"/>
              <a:gd name="T70" fmla="*/ 104 w 414"/>
              <a:gd name="T71" fmla="*/ 196 h 404"/>
              <a:gd name="T72" fmla="*/ 112 w 414"/>
              <a:gd name="T73" fmla="*/ 216 h 404"/>
              <a:gd name="T74" fmla="*/ 92 w 414"/>
              <a:gd name="T75" fmla="*/ 224 h 404"/>
              <a:gd name="T76" fmla="*/ 84 w 414"/>
              <a:gd name="T77" fmla="*/ 204 h 404"/>
              <a:gd name="T78" fmla="*/ 108 w 414"/>
              <a:gd name="T79" fmla="*/ 306 h 404"/>
              <a:gd name="T80" fmla="*/ 124 w 414"/>
              <a:gd name="T81" fmla="*/ 284 h 404"/>
              <a:gd name="T82" fmla="*/ 184 w 414"/>
              <a:gd name="T83" fmla="*/ 234 h 404"/>
              <a:gd name="T84" fmla="*/ 212 w 414"/>
              <a:gd name="T85" fmla="*/ 202 h 404"/>
              <a:gd name="T86" fmla="*/ 180 w 414"/>
              <a:gd name="T87" fmla="*/ 276 h 404"/>
              <a:gd name="T88" fmla="*/ 108 w 414"/>
              <a:gd name="T89" fmla="*/ 306 h 404"/>
              <a:gd name="T90" fmla="*/ 212 w 414"/>
              <a:gd name="T91" fmla="*/ 68 h 404"/>
              <a:gd name="T92" fmla="*/ 236 w 414"/>
              <a:gd name="T93" fmla="*/ 34 h 404"/>
              <a:gd name="T94" fmla="*/ 222 w 414"/>
              <a:gd name="T95" fmla="*/ 6 h 404"/>
              <a:gd name="T96" fmla="*/ 194 w 414"/>
              <a:gd name="T97" fmla="*/ 0 h 404"/>
              <a:gd name="T98" fmla="*/ 168 w 414"/>
              <a:gd name="T99" fmla="*/ 22 h 404"/>
              <a:gd name="T100" fmla="*/ 174 w 414"/>
              <a:gd name="T101" fmla="*/ 56 h 404"/>
              <a:gd name="T102" fmla="*/ 202 w 414"/>
              <a:gd name="T103" fmla="*/ 20 h 404"/>
              <a:gd name="T104" fmla="*/ 216 w 414"/>
              <a:gd name="T105" fmla="*/ 34 h 404"/>
              <a:gd name="T106" fmla="*/ 202 w 414"/>
              <a:gd name="T107" fmla="*/ 50 h 404"/>
              <a:gd name="T108" fmla="*/ 186 w 414"/>
              <a:gd name="T109" fmla="*/ 34 h 404"/>
              <a:gd name="T110" fmla="*/ 202 w 414"/>
              <a:gd name="T111" fmla="*/ 20 h 404"/>
              <a:gd name="T112" fmla="*/ 2 w 414"/>
              <a:gd name="T113" fmla="*/ 138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14" h="404">
                <a:moveTo>
                  <a:pt x="314" y="176"/>
                </a:moveTo>
                <a:lnTo>
                  <a:pt x="314" y="30"/>
                </a:lnTo>
                <a:lnTo>
                  <a:pt x="314" y="30"/>
                </a:lnTo>
                <a:lnTo>
                  <a:pt x="294" y="20"/>
                </a:lnTo>
                <a:lnTo>
                  <a:pt x="294" y="176"/>
                </a:lnTo>
                <a:lnTo>
                  <a:pt x="294" y="176"/>
                </a:lnTo>
                <a:lnTo>
                  <a:pt x="286" y="180"/>
                </a:lnTo>
                <a:lnTo>
                  <a:pt x="280" y="184"/>
                </a:lnTo>
                <a:lnTo>
                  <a:pt x="274" y="192"/>
                </a:lnTo>
                <a:lnTo>
                  <a:pt x="272" y="200"/>
                </a:lnTo>
                <a:lnTo>
                  <a:pt x="232" y="200"/>
                </a:lnTo>
                <a:lnTo>
                  <a:pt x="232" y="202"/>
                </a:lnTo>
                <a:lnTo>
                  <a:pt x="232" y="202"/>
                </a:lnTo>
                <a:lnTo>
                  <a:pt x="230" y="220"/>
                </a:lnTo>
                <a:lnTo>
                  <a:pt x="272" y="220"/>
                </a:lnTo>
                <a:lnTo>
                  <a:pt x="272" y="220"/>
                </a:lnTo>
                <a:lnTo>
                  <a:pt x="274" y="228"/>
                </a:lnTo>
                <a:lnTo>
                  <a:pt x="280" y="234"/>
                </a:lnTo>
                <a:lnTo>
                  <a:pt x="286" y="240"/>
                </a:lnTo>
                <a:lnTo>
                  <a:pt x="294" y="244"/>
                </a:lnTo>
                <a:lnTo>
                  <a:pt x="294" y="288"/>
                </a:lnTo>
                <a:lnTo>
                  <a:pt x="294" y="288"/>
                </a:lnTo>
                <a:lnTo>
                  <a:pt x="294" y="298"/>
                </a:lnTo>
                <a:lnTo>
                  <a:pt x="290" y="308"/>
                </a:lnTo>
                <a:lnTo>
                  <a:pt x="286" y="316"/>
                </a:lnTo>
                <a:lnTo>
                  <a:pt x="280" y="324"/>
                </a:lnTo>
                <a:lnTo>
                  <a:pt x="272" y="330"/>
                </a:lnTo>
                <a:lnTo>
                  <a:pt x="264" y="334"/>
                </a:lnTo>
                <a:lnTo>
                  <a:pt x="254" y="338"/>
                </a:lnTo>
                <a:lnTo>
                  <a:pt x="244" y="338"/>
                </a:lnTo>
                <a:lnTo>
                  <a:pt x="234" y="338"/>
                </a:lnTo>
                <a:lnTo>
                  <a:pt x="234" y="338"/>
                </a:lnTo>
                <a:lnTo>
                  <a:pt x="230" y="328"/>
                </a:lnTo>
                <a:lnTo>
                  <a:pt x="222" y="320"/>
                </a:lnTo>
                <a:lnTo>
                  <a:pt x="212" y="316"/>
                </a:lnTo>
                <a:lnTo>
                  <a:pt x="200" y="314"/>
                </a:lnTo>
                <a:lnTo>
                  <a:pt x="200" y="314"/>
                </a:lnTo>
                <a:lnTo>
                  <a:pt x="188" y="316"/>
                </a:lnTo>
                <a:lnTo>
                  <a:pt x="178" y="322"/>
                </a:lnTo>
                <a:lnTo>
                  <a:pt x="170" y="332"/>
                </a:lnTo>
                <a:lnTo>
                  <a:pt x="166" y="342"/>
                </a:lnTo>
                <a:lnTo>
                  <a:pt x="166" y="342"/>
                </a:lnTo>
                <a:lnTo>
                  <a:pt x="146" y="350"/>
                </a:lnTo>
                <a:lnTo>
                  <a:pt x="128" y="362"/>
                </a:lnTo>
                <a:lnTo>
                  <a:pt x="112" y="378"/>
                </a:lnTo>
                <a:lnTo>
                  <a:pt x="100" y="396"/>
                </a:lnTo>
                <a:lnTo>
                  <a:pt x="100" y="396"/>
                </a:lnTo>
                <a:lnTo>
                  <a:pt x="118" y="404"/>
                </a:lnTo>
                <a:lnTo>
                  <a:pt x="118" y="404"/>
                </a:lnTo>
                <a:lnTo>
                  <a:pt x="128" y="390"/>
                </a:lnTo>
                <a:lnTo>
                  <a:pt x="140" y="378"/>
                </a:lnTo>
                <a:lnTo>
                  <a:pt x="152" y="370"/>
                </a:lnTo>
                <a:lnTo>
                  <a:pt x="168" y="362"/>
                </a:lnTo>
                <a:lnTo>
                  <a:pt x="168" y="362"/>
                </a:lnTo>
                <a:lnTo>
                  <a:pt x="174" y="372"/>
                </a:lnTo>
                <a:lnTo>
                  <a:pt x="182" y="378"/>
                </a:lnTo>
                <a:lnTo>
                  <a:pt x="190" y="382"/>
                </a:lnTo>
                <a:lnTo>
                  <a:pt x="200" y="384"/>
                </a:lnTo>
                <a:lnTo>
                  <a:pt x="200" y="384"/>
                </a:lnTo>
                <a:lnTo>
                  <a:pt x="212" y="382"/>
                </a:lnTo>
                <a:lnTo>
                  <a:pt x="222" y="378"/>
                </a:lnTo>
                <a:lnTo>
                  <a:pt x="230" y="370"/>
                </a:lnTo>
                <a:lnTo>
                  <a:pt x="234" y="358"/>
                </a:lnTo>
                <a:lnTo>
                  <a:pt x="244" y="358"/>
                </a:lnTo>
                <a:lnTo>
                  <a:pt x="244" y="358"/>
                </a:lnTo>
                <a:lnTo>
                  <a:pt x="258" y="358"/>
                </a:lnTo>
                <a:lnTo>
                  <a:pt x="272" y="354"/>
                </a:lnTo>
                <a:lnTo>
                  <a:pt x="284" y="346"/>
                </a:lnTo>
                <a:lnTo>
                  <a:pt x="294" y="338"/>
                </a:lnTo>
                <a:lnTo>
                  <a:pt x="302" y="328"/>
                </a:lnTo>
                <a:lnTo>
                  <a:pt x="310" y="316"/>
                </a:lnTo>
                <a:lnTo>
                  <a:pt x="314" y="302"/>
                </a:lnTo>
                <a:lnTo>
                  <a:pt x="314" y="288"/>
                </a:lnTo>
                <a:lnTo>
                  <a:pt x="314" y="288"/>
                </a:lnTo>
                <a:lnTo>
                  <a:pt x="314" y="288"/>
                </a:lnTo>
                <a:lnTo>
                  <a:pt x="314" y="244"/>
                </a:lnTo>
                <a:lnTo>
                  <a:pt x="314" y="244"/>
                </a:lnTo>
                <a:lnTo>
                  <a:pt x="324" y="240"/>
                </a:lnTo>
                <a:lnTo>
                  <a:pt x="330" y="234"/>
                </a:lnTo>
                <a:lnTo>
                  <a:pt x="336" y="228"/>
                </a:lnTo>
                <a:lnTo>
                  <a:pt x="338" y="220"/>
                </a:lnTo>
                <a:lnTo>
                  <a:pt x="414" y="220"/>
                </a:lnTo>
                <a:lnTo>
                  <a:pt x="414" y="220"/>
                </a:lnTo>
                <a:lnTo>
                  <a:pt x="414" y="210"/>
                </a:lnTo>
                <a:lnTo>
                  <a:pt x="414" y="210"/>
                </a:lnTo>
                <a:lnTo>
                  <a:pt x="414" y="200"/>
                </a:lnTo>
                <a:lnTo>
                  <a:pt x="338" y="200"/>
                </a:lnTo>
                <a:lnTo>
                  <a:pt x="338" y="200"/>
                </a:lnTo>
                <a:lnTo>
                  <a:pt x="336" y="192"/>
                </a:lnTo>
                <a:lnTo>
                  <a:pt x="330" y="184"/>
                </a:lnTo>
                <a:lnTo>
                  <a:pt x="324" y="180"/>
                </a:lnTo>
                <a:lnTo>
                  <a:pt x="314" y="176"/>
                </a:lnTo>
                <a:lnTo>
                  <a:pt x="314" y="176"/>
                </a:lnTo>
                <a:close/>
                <a:moveTo>
                  <a:pt x="200" y="364"/>
                </a:moveTo>
                <a:lnTo>
                  <a:pt x="200" y="364"/>
                </a:lnTo>
                <a:lnTo>
                  <a:pt x="194" y="364"/>
                </a:lnTo>
                <a:lnTo>
                  <a:pt x="190" y="360"/>
                </a:lnTo>
                <a:lnTo>
                  <a:pt x="186" y="354"/>
                </a:lnTo>
                <a:lnTo>
                  <a:pt x="186" y="348"/>
                </a:lnTo>
                <a:lnTo>
                  <a:pt x="186" y="348"/>
                </a:lnTo>
                <a:lnTo>
                  <a:pt x="186" y="342"/>
                </a:lnTo>
                <a:lnTo>
                  <a:pt x="190" y="338"/>
                </a:lnTo>
                <a:lnTo>
                  <a:pt x="194" y="334"/>
                </a:lnTo>
                <a:lnTo>
                  <a:pt x="200" y="334"/>
                </a:lnTo>
                <a:lnTo>
                  <a:pt x="200" y="334"/>
                </a:lnTo>
                <a:lnTo>
                  <a:pt x="206" y="334"/>
                </a:lnTo>
                <a:lnTo>
                  <a:pt x="212" y="338"/>
                </a:lnTo>
                <a:lnTo>
                  <a:pt x="216" y="342"/>
                </a:lnTo>
                <a:lnTo>
                  <a:pt x="216" y="348"/>
                </a:lnTo>
                <a:lnTo>
                  <a:pt x="216" y="348"/>
                </a:lnTo>
                <a:lnTo>
                  <a:pt x="216" y="354"/>
                </a:lnTo>
                <a:lnTo>
                  <a:pt x="212" y="360"/>
                </a:lnTo>
                <a:lnTo>
                  <a:pt x="206" y="364"/>
                </a:lnTo>
                <a:lnTo>
                  <a:pt x="200" y="364"/>
                </a:lnTo>
                <a:lnTo>
                  <a:pt x="200" y="364"/>
                </a:lnTo>
                <a:close/>
                <a:moveTo>
                  <a:pt x="334" y="118"/>
                </a:moveTo>
                <a:lnTo>
                  <a:pt x="394" y="118"/>
                </a:lnTo>
                <a:lnTo>
                  <a:pt x="394" y="118"/>
                </a:lnTo>
                <a:lnTo>
                  <a:pt x="402" y="138"/>
                </a:lnTo>
                <a:lnTo>
                  <a:pt x="334" y="138"/>
                </a:lnTo>
                <a:lnTo>
                  <a:pt x="334" y="118"/>
                </a:lnTo>
                <a:close/>
                <a:moveTo>
                  <a:pt x="16" y="310"/>
                </a:moveTo>
                <a:lnTo>
                  <a:pt x="16" y="304"/>
                </a:lnTo>
                <a:lnTo>
                  <a:pt x="16" y="304"/>
                </a:lnTo>
                <a:lnTo>
                  <a:pt x="16" y="292"/>
                </a:lnTo>
                <a:lnTo>
                  <a:pt x="20" y="278"/>
                </a:lnTo>
                <a:lnTo>
                  <a:pt x="24" y="268"/>
                </a:lnTo>
                <a:lnTo>
                  <a:pt x="30" y="256"/>
                </a:lnTo>
                <a:lnTo>
                  <a:pt x="38" y="248"/>
                </a:lnTo>
                <a:lnTo>
                  <a:pt x="46" y="240"/>
                </a:lnTo>
                <a:lnTo>
                  <a:pt x="56" y="232"/>
                </a:lnTo>
                <a:lnTo>
                  <a:pt x="66" y="226"/>
                </a:lnTo>
                <a:lnTo>
                  <a:pt x="66" y="226"/>
                </a:lnTo>
                <a:lnTo>
                  <a:pt x="72" y="234"/>
                </a:lnTo>
                <a:lnTo>
                  <a:pt x="80" y="240"/>
                </a:lnTo>
                <a:lnTo>
                  <a:pt x="88" y="244"/>
                </a:lnTo>
                <a:lnTo>
                  <a:pt x="98" y="246"/>
                </a:lnTo>
                <a:lnTo>
                  <a:pt x="98" y="246"/>
                </a:lnTo>
                <a:lnTo>
                  <a:pt x="110" y="244"/>
                </a:lnTo>
                <a:lnTo>
                  <a:pt x="120" y="238"/>
                </a:lnTo>
                <a:lnTo>
                  <a:pt x="128" y="230"/>
                </a:lnTo>
                <a:lnTo>
                  <a:pt x="132" y="220"/>
                </a:lnTo>
                <a:lnTo>
                  <a:pt x="132" y="220"/>
                </a:lnTo>
                <a:lnTo>
                  <a:pt x="136" y="220"/>
                </a:lnTo>
                <a:lnTo>
                  <a:pt x="168" y="220"/>
                </a:lnTo>
                <a:lnTo>
                  <a:pt x="168" y="220"/>
                </a:lnTo>
                <a:lnTo>
                  <a:pt x="170" y="212"/>
                </a:lnTo>
                <a:lnTo>
                  <a:pt x="172" y="202"/>
                </a:lnTo>
                <a:lnTo>
                  <a:pt x="172" y="200"/>
                </a:lnTo>
                <a:lnTo>
                  <a:pt x="136" y="200"/>
                </a:lnTo>
                <a:lnTo>
                  <a:pt x="136" y="200"/>
                </a:lnTo>
                <a:lnTo>
                  <a:pt x="132" y="200"/>
                </a:lnTo>
                <a:lnTo>
                  <a:pt x="132" y="200"/>
                </a:lnTo>
                <a:lnTo>
                  <a:pt x="128" y="190"/>
                </a:lnTo>
                <a:lnTo>
                  <a:pt x="120" y="182"/>
                </a:lnTo>
                <a:lnTo>
                  <a:pt x="110" y="176"/>
                </a:lnTo>
                <a:lnTo>
                  <a:pt x="98" y="174"/>
                </a:lnTo>
                <a:lnTo>
                  <a:pt x="98" y="174"/>
                </a:lnTo>
                <a:lnTo>
                  <a:pt x="92" y="176"/>
                </a:lnTo>
                <a:lnTo>
                  <a:pt x="86" y="176"/>
                </a:lnTo>
                <a:lnTo>
                  <a:pt x="74" y="184"/>
                </a:lnTo>
                <a:lnTo>
                  <a:pt x="66" y="194"/>
                </a:lnTo>
                <a:lnTo>
                  <a:pt x="64" y="200"/>
                </a:lnTo>
                <a:lnTo>
                  <a:pt x="62" y="206"/>
                </a:lnTo>
                <a:lnTo>
                  <a:pt x="62" y="206"/>
                </a:lnTo>
                <a:lnTo>
                  <a:pt x="52" y="212"/>
                </a:lnTo>
                <a:lnTo>
                  <a:pt x="42" y="218"/>
                </a:lnTo>
                <a:lnTo>
                  <a:pt x="32" y="224"/>
                </a:lnTo>
                <a:lnTo>
                  <a:pt x="24" y="232"/>
                </a:lnTo>
                <a:lnTo>
                  <a:pt x="16" y="242"/>
                </a:lnTo>
                <a:lnTo>
                  <a:pt x="10" y="252"/>
                </a:lnTo>
                <a:lnTo>
                  <a:pt x="4" y="262"/>
                </a:lnTo>
                <a:lnTo>
                  <a:pt x="0" y="274"/>
                </a:lnTo>
                <a:lnTo>
                  <a:pt x="0" y="274"/>
                </a:lnTo>
                <a:lnTo>
                  <a:pt x="6" y="292"/>
                </a:lnTo>
                <a:lnTo>
                  <a:pt x="16" y="310"/>
                </a:lnTo>
                <a:lnTo>
                  <a:pt x="16" y="310"/>
                </a:lnTo>
                <a:close/>
                <a:moveTo>
                  <a:pt x="98" y="194"/>
                </a:moveTo>
                <a:lnTo>
                  <a:pt x="98" y="194"/>
                </a:lnTo>
                <a:lnTo>
                  <a:pt x="104" y="196"/>
                </a:lnTo>
                <a:lnTo>
                  <a:pt x="110" y="198"/>
                </a:lnTo>
                <a:lnTo>
                  <a:pt x="112" y="204"/>
                </a:lnTo>
                <a:lnTo>
                  <a:pt x="114" y="210"/>
                </a:lnTo>
                <a:lnTo>
                  <a:pt x="114" y="210"/>
                </a:lnTo>
                <a:lnTo>
                  <a:pt x="112" y="216"/>
                </a:lnTo>
                <a:lnTo>
                  <a:pt x="110" y="220"/>
                </a:lnTo>
                <a:lnTo>
                  <a:pt x="104" y="224"/>
                </a:lnTo>
                <a:lnTo>
                  <a:pt x="98" y="226"/>
                </a:lnTo>
                <a:lnTo>
                  <a:pt x="98" y="226"/>
                </a:lnTo>
                <a:lnTo>
                  <a:pt x="92" y="224"/>
                </a:lnTo>
                <a:lnTo>
                  <a:pt x="88" y="220"/>
                </a:lnTo>
                <a:lnTo>
                  <a:pt x="84" y="216"/>
                </a:lnTo>
                <a:lnTo>
                  <a:pt x="82" y="210"/>
                </a:lnTo>
                <a:lnTo>
                  <a:pt x="82" y="210"/>
                </a:lnTo>
                <a:lnTo>
                  <a:pt x="84" y="204"/>
                </a:lnTo>
                <a:lnTo>
                  <a:pt x="88" y="198"/>
                </a:lnTo>
                <a:lnTo>
                  <a:pt x="92" y="196"/>
                </a:lnTo>
                <a:lnTo>
                  <a:pt x="98" y="194"/>
                </a:lnTo>
                <a:lnTo>
                  <a:pt x="98" y="194"/>
                </a:lnTo>
                <a:close/>
                <a:moveTo>
                  <a:pt x="108" y="306"/>
                </a:moveTo>
                <a:lnTo>
                  <a:pt x="36" y="306"/>
                </a:lnTo>
                <a:lnTo>
                  <a:pt x="36" y="286"/>
                </a:lnTo>
                <a:lnTo>
                  <a:pt x="108" y="286"/>
                </a:lnTo>
                <a:lnTo>
                  <a:pt x="108" y="286"/>
                </a:lnTo>
                <a:lnTo>
                  <a:pt x="124" y="284"/>
                </a:lnTo>
                <a:lnTo>
                  <a:pt x="140" y="280"/>
                </a:lnTo>
                <a:lnTo>
                  <a:pt x="154" y="272"/>
                </a:lnTo>
                <a:lnTo>
                  <a:pt x="166" y="262"/>
                </a:lnTo>
                <a:lnTo>
                  <a:pt x="178" y="250"/>
                </a:lnTo>
                <a:lnTo>
                  <a:pt x="184" y="234"/>
                </a:lnTo>
                <a:lnTo>
                  <a:pt x="190" y="220"/>
                </a:lnTo>
                <a:lnTo>
                  <a:pt x="192" y="202"/>
                </a:lnTo>
                <a:lnTo>
                  <a:pt x="192" y="158"/>
                </a:lnTo>
                <a:lnTo>
                  <a:pt x="212" y="158"/>
                </a:lnTo>
                <a:lnTo>
                  <a:pt x="212" y="202"/>
                </a:lnTo>
                <a:lnTo>
                  <a:pt x="212" y="202"/>
                </a:lnTo>
                <a:lnTo>
                  <a:pt x="210" y="224"/>
                </a:lnTo>
                <a:lnTo>
                  <a:pt x="204" y="242"/>
                </a:lnTo>
                <a:lnTo>
                  <a:pt x="194" y="260"/>
                </a:lnTo>
                <a:lnTo>
                  <a:pt x="180" y="276"/>
                </a:lnTo>
                <a:lnTo>
                  <a:pt x="166" y="288"/>
                </a:lnTo>
                <a:lnTo>
                  <a:pt x="148" y="298"/>
                </a:lnTo>
                <a:lnTo>
                  <a:pt x="128" y="304"/>
                </a:lnTo>
                <a:lnTo>
                  <a:pt x="108" y="306"/>
                </a:lnTo>
                <a:lnTo>
                  <a:pt x="108" y="306"/>
                </a:lnTo>
                <a:close/>
                <a:moveTo>
                  <a:pt x="192" y="68"/>
                </a:moveTo>
                <a:lnTo>
                  <a:pt x="192" y="98"/>
                </a:lnTo>
                <a:lnTo>
                  <a:pt x="212" y="98"/>
                </a:lnTo>
                <a:lnTo>
                  <a:pt x="212" y="68"/>
                </a:lnTo>
                <a:lnTo>
                  <a:pt x="212" y="68"/>
                </a:lnTo>
                <a:lnTo>
                  <a:pt x="222" y="64"/>
                </a:lnTo>
                <a:lnTo>
                  <a:pt x="230" y="56"/>
                </a:lnTo>
                <a:lnTo>
                  <a:pt x="236" y="46"/>
                </a:lnTo>
                <a:lnTo>
                  <a:pt x="236" y="34"/>
                </a:lnTo>
                <a:lnTo>
                  <a:pt x="236" y="34"/>
                </a:lnTo>
                <a:lnTo>
                  <a:pt x="236" y="28"/>
                </a:lnTo>
                <a:lnTo>
                  <a:pt x="234" y="22"/>
                </a:lnTo>
                <a:lnTo>
                  <a:pt x="230" y="16"/>
                </a:lnTo>
                <a:lnTo>
                  <a:pt x="226" y="10"/>
                </a:lnTo>
                <a:lnTo>
                  <a:pt x="222" y="6"/>
                </a:lnTo>
                <a:lnTo>
                  <a:pt x="216" y="2"/>
                </a:lnTo>
                <a:lnTo>
                  <a:pt x="208" y="0"/>
                </a:lnTo>
                <a:lnTo>
                  <a:pt x="202" y="0"/>
                </a:lnTo>
                <a:lnTo>
                  <a:pt x="202" y="0"/>
                </a:lnTo>
                <a:lnTo>
                  <a:pt x="194" y="0"/>
                </a:lnTo>
                <a:lnTo>
                  <a:pt x="188" y="2"/>
                </a:lnTo>
                <a:lnTo>
                  <a:pt x="182" y="6"/>
                </a:lnTo>
                <a:lnTo>
                  <a:pt x="176" y="10"/>
                </a:lnTo>
                <a:lnTo>
                  <a:pt x="172" y="16"/>
                </a:lnTo>
                <a:lnTo>
                  <a:pt x="168" y="22"/>
                </a:lnTo>
                <a:lnTo>
                  <a:pt x="166" y="28"/>
                </a:lnTo>
                <a:lnTo>
                  <a:pt x="166" y="34"/>
                </a:lnTo>
                <a:lnTo>
                  <a:pt x="166" y="34"/>
                </a:lnTo>
                <a:lnTo>
                  <a:pt x="168" y="46"/>
                </a:lnTo>
                <a:lnTo>
                  <a:pt x="174" y="56"/>
                </a:lnTo>
                <a:lnTo>
                  <a:pt x="182" y="64"/>
                </a:lnTo>
                <a:lnTo>
                  <a:pt x="192" y="68"/>
                </a:lnTo>
                <a:lnTo>
                  <a:pt x="192" y="68"/>
                </a:lnTo>
                <a:close/>
                <a:moveTo>
                  <a:pt x="202" y="20"/>
                </a:moveTo>
                <a:lnTo>
                  <a:pt x="202" y="20"/>
                </a:lnTo>
                <a:lnTo>
                  <a:pt x="208" y="20"/>
                </a:lnTo>
                <a:lnTo>
                  <a:pt x="212" y="24"/>
                </a:lnTo>
                <a:lnTo>
                  <a:pt x="216" y="28"/>
                </a:lnTo>
                <a:lnTo>
                  <a:pt x="216" y="34"/>
                </a:lnTo>
                <a:lnTo>
                  <a:pt x="216" y="34"/>
                </a:lnTo>
                <a:lnTo>
                  <a:pt x="216" y="40"/>
                </a:lnTo>
                <a:lnTo>
                  <a:pt x="212" y="46"/>
                </a:lnTo>
                <a:lnTo>
                  <a:pt x="208" y="50"/>
                </a:lnTo>
                <a:lnTo>
                  <a:pt x="202" y="50"/>
                </a:lnTo>
                <a:lnTo>
                  <a:pt x="202" y="50"/>
                </a:lnTo>
                <a:lnTo>
                  <a:pt x="196" y="50"/>
                </a:lnTo>
                <a:lnTo>
                  <a:pt x="190" y="46"/>
                </a:lnTo>
                <a:lnTo>
                  <a:pt x="188" y="40"/>
                </a:lnTo>
                <a:lnTo>
                  <a:pt x="186" y="34"/>
                </a:lnTo>
                <a:lnTo>
                  <a:pt x="186" y="34"/>
                </a:lnTo>
                <a:lnTo>
                  <a:pt x="188" y="28"/>
                </a:lnTo>
                <a:lnTo>
                  <a:pt x="190" y="24"/>
                </a:lnTo>
                <a:lnTo>
                  <a:pt x="196" y="20"/>
                </a:lnTo>
                <a:lnTo>
                  <a:pt x="202" y="20"/>
                </a:lnTo>
                <a:lnTo>
                  <a:pt x="202" y="20"/>
                </a:lnTo>
                <a:close/>
                <a:moveTo>
                  <a:pt x="10" y="118"/>
                </a:moveTo>
                <a:lnTo>
                  <a:pt x="274" y="118"/>
                </a:lnTo>
                <a:lnTo>
                  <a:pt x="274" y="138"/>
                </a:lnTo>
                <a:lnTo>
                  <a:pt x="2" y="138"/>
                </a:lnTo>
                <a:lnTo>
                  <a:pt x="2" y="138"/>
                </a:lnTo>
                <a:lnTo>
                  <a:pt x="10" y="118"/>
                </a:lnTo>
                <a:lnTo>
                  <a:pt x="10" y="118"/>
                </a:lnTo>
                <a:close/>
              </a:path>
            </a:pathLst>
          </a:custGeom>
          <a:solidFill>
            <a:srgbClr val="0F6FC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4984"/>
          <p:cNvSpPr>
            <a:spLocks noChangeAspect="1" noEditPoints="1"/>
          </p:cNvSpPr>
          <p:nvPr/>
        </p:nvSpPr>
        <p:spPr bwMode="auto">
          <a:xfrm>
            <a:off x="1526231" y="3495523"/>
            <a:ext cx="333474" cy="316800"/>
          </a:xfrm>
          <a:custGeom>
            <a:avLst/>
            <a:gdLst>
              <a:gd name="T0" fmla="*/ 312 w 360"/>
              <a:gd name="T1" fmla="*/ 150 h 342"/>
              <a:gd name="T2" fmla="*/ 302 w 360"/>
              <a:gd name="T3" fmla="*/ 156 h 342"/>
              <a:gd name="T4" fmla="*/ 294 w 360"/>
              <a:gd name="T5" fmla="*/ 148 h 342"/>
              <a:gd name="T6" fmla="*/ 250 w 360"/>
              <a:gd name="T7" fmla="*/ 92 h 342"/>
              <a:gd name="T8" fmla="*/ 180 w 360"/>
              <a:gd name="T9" fmla="*/ 70 h 342"/>
              <a:gd name="T10" fmla="*/ 126 w 360"/>
              <a:gd name="T11" fmla="*/ 82 h 342"/>
              <a:gd name="T12" fmla="*/ 74 w 360"/>
              <a:gd name="T13" fmla="*/ 132 h 342"/>
              <a:gd name="T14" fmla="*/ 58 w 360"/>
              <a:gd name="T15" fmla="*/ 156 h 342"/>
              <a:gd name="T16" fmla="*/ 50 w 360"/>
              <a:gd name="T17" fmla="*/ 152 h 342"/>
              <a:gd name="T18" fmla="*/ 48 w 360"/>
              <a:gd name="T19" fmla="*/ 142 h 342"/>
              <a:gd name="T20" fmla="*/ 100 w 360"/>
              <a:gd name="T21" fmla="*/ 74 h 342"/>
              <a:gd name="T22" fmla="*/ 180 w 360"/>
              <a:gd name="T23" fmla="*/ 50 h 342"/>
              <a:gd name="T24" fmla="*/ 242 w 360"/>
              <a:gd name="T25" fmla="*/ 64 h 342"/>
              <a:gd name="T26" fmla="*/ 304 w 360"/>
              <a:gd name="T27" fmla="*/ 122 h 342"/>
              <a:gd name="T28" fmla="*/ 102 w 360"/>
              <a:gd name="T29" fmla="*/ 172 h 342"/>
              <a:gd name="T30" fmla="*/ 114 w 360"/>
              <a:gd name="T31" fmla="*/ 166 h 342"/>
              <a:gd name="T32" fmla="*/ 132 w 360"/>
              <a:gd name="T33" fmla="*/ 138 h 342"/>
              <a:gd name="T34" fmla="*/ 170 w 360"/>
              <a:gd name="T35" fmla="*/ 120 h 342"/>
              <a:gd name="T36" fmla="*/ 202 w 360"/>
              <a:gd name="T37" fmla="*/ 122 h 342"/>
              <a:gd name="T38" fmla="*/ 236 w 360"/>
              <a:gd name="T39" fmla="*/ 146 h 342"/>
              <a:gd name="T40" fmla="*/ 248 w 360"/>
              <a:gd name="T41" fmla="*/ 170 h 342"/>
              <a:gd name="T42" fmla="*/ 258 w 360"/>
              <a:gd name="T43" fmla="*/ 172 h 342"/>
              <a:gd name="T44" fmla="*/ 264 w 360"/>
              <a:gd name="T45" fmla="*/ 158 h 342"/>
              <a:gd name="T46" fmla="*/ 242 w 360"/>
              <a:gd name="T47" fmla="*/ 124 h 342"/>
              <a:gd name="T48" fmla="*/ 194 w 360"/>
              <a:gd name="T49" fmla="*/ 100 h 342"/>
              <a:gd name="T50" fmla="*/ 152 w 360"/>
              <a:gd name="T51" fmla="*/ 104 h 342"/>
              <a:gd name="T52" fmla="*/ 108 w 360"/>
              <a:gd name="T53" fmla="*/ 134 h 342"/>
              <a:gd name="T54" fmla="*/ 94 w 360"/>
              <a:gd name="T55" fmla="*/ 162 h 342"/>
              <a:gd name="T56" fmla="*/ 102 w 360"/>
              <a:gd name="T57" fmla="*/ 172 h 342"/>
              <a:gd name="T58" fmla="*/ 330 w 360"/>
              <a:gd name="T59" fmla="*/ 74 h 342"/>
              <a:gd name="T60" fmla="*/ 238 w 360"/>
              <a:gd name="T61" fmla="*/ 8 h 342"/>
              <a:gd name="T62" fmla="*/ 150 w 360"/>
              <a:gd name="T63" fmla="*/ 2 h 342"/>
              <a:gd name="T64" fmla="*/ 48 w 360"/>
              <a:gd name="T65" fmla="*/ 52 h 342"/>
              <a:gd name="T66" fmla="*/ 2 w 360"/>
              <a:gd name="T67" fmla="*/ 124 h 342"/>
              <a:gd name="T68" fmla="*/ 8 w 360"/>
              <a:gd name="T69" fmla="*/ 138 h 342"/>
              <a:gd name="T70" fmla="*/ 16 w 360"/>
              <a:gd name="T71" fmla="*/ 136 h 342"/>
              <a:gd name="T72" fmla="*/ 46 w 360"/>
              <a:gd name="T73" fmla="*/ 86 h 342"/>
              <a:gd name="T74" fmla="*/ 128 w 360"/>
              <a:gd name="T75" fmla="*/ 28 h 342"/>
              <a:gd name="T76" fmla="*/ 206 w 360"/>
              <a:gd name="T77" fmla="*/ 22 h 342"/>
              <a:gd name="T78" fmla="*/ 298 w 360"/>
              <a:gd name="T79" fmla="*/ 66 h 342"/>
              <a:gd name="T80" fmla="*/ 340 w 360"/>
              <a:gd name="T81" fmla="*/ 132 h 342"/>
              <a:gd name="T82" fmla="*/ 352 w 360"/>
              <a:gd name="T83" fmla="*/ 138 h 342"/>
              <a:gd name="T84" fmla="*/ 360 w 360"/>
              <a:gd name="T85" fmla="*/ 128 h 342"/>
              <a:gd name="T86" fmla="*/ 272 w 360"/>
              <a:gd name="T87" fmla="*/ 280 h 342"/>
              <a:gd name="T88" fmla="*/ 190 w 360"/>
              <a:gd name="T89" fmla="*/ 214 h 342"/>
              <a:gd name="T90" fmla="*/ 204 w 360"/>
              <a:gd name="T91" fmla="*/ 198 h 342"/>
              <a:gd name="T92" fmla="*/ 198 w 360"/>
              <a:gd name="T93" fmla="*/ 172 h 342"/>
              <a:gd name="T94" fmla="*/ 170 w 360"/>
              <a:gd name="T95" fmla="*/ 166 h 342"/>
              <a:gd name="T96" fmla="*/ 154 w 360"/>
              <a:gd name="T97" fmla="*/ 190 h 342"/>
              <a:gd name="T98" fmla="*/ 170 w 360"/>
              <a:gd name="T99" fmla="*/ 214 h 342"/>
              <a:gd name="T100" fmla="*/ 92 w 360"/>
              <a:gd name="T101" fmla="*/ 276 h 342"/>
              <a:gd name="T102" fmla="*/ 74 w 360"/>
              <a:gd name="T103" fmla="*/ 334 h 342"/>
              <a:gd name="T104" fmla="*/ 84 w 360"/>
              <a:gd name="T105" fmla="*/ 342 h 342"/>
              <a:gd name="T106" fmla="*/ 284 w 360"/>
              <a:gd name="T107" fmla="*/ 338 h 342"/>
              <a:gd name="T108" fmla="*/ 272 w 360"/>
              <a:gd name="T109" fmla="*/ 28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0" h="342">
                <a:moveTo>
                  <a:pt x="312" y="142"/>
                </a:moveTo>
                <a:lnTo>
                  <a:pt x="312" y="142"/>
                </a:lnTo>
                <a:lnTo>
                  <a:pt x="312" y="146"/>
                </a:lnTo>
                <a:lnTo>
                  <a:pt x="312" y="150"/>
                </a:lnTo>
                <a:lnTo>
                  <a:pt x="310" y="152"/>
                </a:lnTo>
                <a:lnTo>
                  <a:pt x="306" y="154"/>
                </a:lnTo>
                <a:lnTo>
                  <a:pt x="306" y="154"/>
                </a:lnTo>
                <a:lnTo>
                  <a:pt x="302" y="156"/>
                </a:lnTo>
                <a:lnTo>
                  <a:pt x="298" y="154"/>
                </a:lnTo>
                <a:lnTo>
                  <a:pt x="296" y="152"/>
                </a:lnTo>
                <a:lnTo>
                  <a:pt x="294" y="148"/>
                </a:lnTo>
                <a:lnTo>
                  <a:pt x="294" y="148"/>
                </a:lnTo>
                <a:lnTo>
                  <a:pt x="286" y="132"/>
                </a:lnTo>
                <a:lnTo>
                  <a:pt x="276" y="116"/>
                </a:lnTo>
                <a:lnTo>
                  <a:pt x="264" y="102"/>
                </a:lnTo>
                <a:lnTo>
                  <a:pt x="250" y="92"/>
                </a:lnTo>
                <a:lnTo>
                  <a:pt x="234" y="82"/>
                </a:lnTo>
                <a:lnTo>
                  <a:pt x="216" y="74"/>
                </a:lnTo>
                <a:lnTo>
                  <a:pt x="198" y="70"/>
                </a:lnTo>
                <a:lnTo>
                  <a:pt x="180" y="70"/>
                </a:lnTo>
                <a:lnTo>
                  <a:pt x="180" y="70"/>
                </a:lnTo>
                <a:lnTo>
                  <a:pt x="162" y="70"/>
                </a:lnTo>
                <a:lnTo>
                  <a:pt x="144" y="74"/>
                </a:lnTo>
                <a:lnTo>
                  <a:pt x="126" y="82"/>
                </a:lnTo>
                <a:lnTo>
                  <a:pt x="110" y="92"/>
                </a:lnTo>
                <a:lnTo>
                  <a:pt x="96" y="102"/>
                </a:lnTo>
                <a:lnTo>
                  <a:pt x="84" y="116"/>
                </a:lnTo>
                <a:lnTo>
                  <a:pt x="74" y="132"/>
                </a:lnTo>
                <a:lnTo>
                  <a:pt x="66" y="148"/>
                </a:lnTo>
                <a:lnTo>
                  <a:pt x="66" y="148"/>
                </a:lnTo>
                <a:lnTo>
                  <a:pt x="62" y="154"/>
                </a:lnTo>
                <a:lnTo>
                  <a:pt x="58" y="156"/>
                </a:lnTo>
                <a:lnTo>
                  <a:pt x="58" y="156"/>
                </a:lnTo>
                <a:lnTo>
                  <a:pt x="54" y="154"/>
                </a:lnTo>
                <a:lnTo>
                  <a:pt x="54" y="154"/>
                </a:lnTo>
                <a:lnTo>
                  <a:pt x="50" y="152"/>
                </a:lnTo>
                <a:lnTo>
                  <a:pt x="48" y="150"/>
                </a:lnTo>
                <a:lnTo>
                  <a:pt x="48" y="146"/>
                </a:lnTo>
                <a:lnTo>
                  <a:pt x="48" y="142"/>
                </a:lnTo>
                <a:lnTo>
                  <a:pt x="48" y="142"/>
                </a:lnTo>
                <a:lnTo>
                  <a:pt x="56" y="122"/>
                </a:lnTo>
                <a:lnTo>
                  <a:pt x="68" y="104"/>
                </a:lnTo>
                <a:lnTo>
                  <a:pt x="82" y="88"/>
                </a:lnTo>
                <a:lnTo>
                  <a:pt x="100" y="74"/>
                </a:lnTo>
                <a:lnTo>
                  <a:pt x="118" y="64"/>
                </a:lnTo>
                <a:lnTo>
                  <a:pt x="138" y="56"/>
                </a:lnTo>
                <a:lnTo>
                  <a:pt x="158" y="50"/>
                </a:lnTo>
                <a:lnTo>
                  <a:pt x="180" y="50"/>
                </a:lnTo>
                <a:lnTo>
                  <a:pt x="180" y="50"/>
                </a:lnTo>
                <a:lnTo>
                  <a:pt x="202" y="50"/>
                </a:lnTo>
                <a:lnTo>
                  <a:pt x="222" y="56"/>
                </a:lnTo>
                <a:lnTo>
                  <a:pt x="242" y="64"/>
                </a:lnTo>
                <a:lnTo>
                  <a:pt x="260" y="74"/>
                </a:lnTo>
                <a:lnTo>
                  <a:pt x="278" y="88"/>
                </a:lnTo>
                <a:lnTo>
                  <a:pt x="292" y="104"/>
                </a:lnTo>
                <a:lnTo>
                  <a:pt x="304" y="122"/>
                </a:lnTo>
                <a:lnTo>
                  <a:pt x="312" y="142"/>
                </a:lnTo>
                <a:lnTo>
                  <a:pt x="312" y="142"/>
                </a:lnTo>
                <a:close/>
                <a:moveTo>
                  <a:pt x="102" y="172"/>
                </a:moveTo>
                <a:lnTo>
                  <a:pt x="102" y="172"/>
                </a:lnTo>
                <a:lnTo>
                  <a:pt x="104" y="172"/>
                </a:lnTo>
                <a:lnTo>
                  <a:pt x="104" y="172"/>
                </a:lnTo>
                <a:lnTo>
                  <a:pt x="110" y="170"/>
                </a:lnTo>
                <a:lnTo>
                  <a:pt x="114" y="166"/>
                </a:lnTo>
                <a:lnTo>
                  <a:pt x="114" y="166"/>
                </a:lnTo>
                <a:lnTo>
                  <a:pt x="118" y="156"/>
                </a:lnTo>
                <a:lnTo>
                  <a:pt x="124" y="146"/>
                </a:lnTo>
                <a:lnTo>
                  <a:pt x="132" y="138"/>
                </a:lnTo>
                <a:lnTo>
                  <a:pt x="140" y="132"/>
                </a:lnTo>
                <a:lnTo>
                  <a:pt x="148" y="126"/>
                </a:lnTo>
                <a:lnTo>
                  <a:pt x="158" y="122"/>
                </a:lnTo>
                <a:lnTo>
                  <a:pt x="170" y="120"/>
                </a:lnTo>
                <a:lnTo>
                  <a:pt x="180" y="120"/>
                </a:lnTo>
                <a:lnTo>
                  <a:pt x="180" y="120"/>
                </a:lnTo>
                <a:lnTo>
                  <a:pt x="190" y="120"/>
                </a:lnTo>
                <a:lnTo>
                  <a:pt x="202" y="122"/>
                </a:lnTo>
                <a:lnTo>
                  <a:pt x="212" y="126"/>
                </a:lnTo>
                <a:lnTo>
                  <a:pt x="220" y="132"/>
                </a:lnTo>
                <a:lnTo>
                  <a:pt x="228" y="138"/>
                </a:lnTo>
                <a:lnTo>
                  <a:pt x="236" y="146"/>
                </a:lnTo>
                <a:lnTo>
                  <a:pt x="242" y="156"/>
                </a:lnTo>
                <a:lnTo>
                  <a:pt x="246" y="166"/>
                </a:lnTo>
                <a:lnTo>
                  <a:pt x="246" y="166"/>
                </a:lnTo>
                <a:lnTo>
                  <a:pt x="248" y="170"/>
                </a:lnTo>
                <a:lnTo>
                  <a:pt x="252" y="172"/>
                </a:lnTo>
                <a:lnTo>
                  <a:pt x="256" y="172"/>
                </a:lnTo>
                <a:lnTo>
                  <a:pt x="258" y="172"/>
                </a:lnTo>
                <a:lnTo>
                  <a:pt x="258" y="172"/>
                </a:lnTo>
                <a:lnTo>
                  <a:pt x="262" y="170"/>
                </a:lnTo>
                <a:lnTo>
                  <a:pt x="264" y="166"/>
                </a:lnTo>
                <a:lnTo>
                  <a:pt x="266" y="162"/>
                </a:lnTo>
                <a:lnTo>
                  <a:pt x="264" y="158"/>
                </a:lnTo>
                <a:lnTo>
                  <a:pt x="264" y="158"/>
                </a:lnTo>
                <a:lnTo>
                  <a:pt x="260" y="146"/>
                </a:lnTo>
                <a:lnTo>
                  <a:pt x="252" y="134"/>
                </a:lnTo>
                <a:lnTo>
                  <a:pt x="242" y="124"/>
                </a:lnTo>
                <a:lnTo>
                  <a:pt x="232" y="116"/>
                </a:lnTo>
                <a:lnTo>
                  <a:pt x="220" y="108"/>
                </a:lnTo>
                <a:lnTo>
                  <a:pt x="208" y="104"/>
                </a:lnTo>
                <a:lnTo>
                  <a:pt x="194" y="100"/>
                </a:lnTo>
                <a:lnTo>
                  <a:pt x="180" y="100"/>
                </a:lnTo>
                <a:lnTo>
                  <a:pt x="180" y="100"/>
                </a:lnTo>
                <a:lnTo>
                  <a:pt x="166" y="100"/>
                </a:lnTo>
                <a:lnTo>
                  <a:pt x="152" y="104"/>
                </a:lnTo>
                <a:lnTo>
                  <a:pt x="140" y="108"/>
                </a:lnTo>
                <a:lnTo>
                  <a:pt x="128" y="116"/>
                </a:lnTo>
                <a:lnTo>
                  <a:pt x="118" y="124"/>
                </a:lnTo>
                <a:lnTo>
                  <a:pt x="108" y="134"/>
                </a:lnTo>
                <a:lnTo>
                  <a:pt x="100" y="146"/>
                </a:lnTo>
                <a:lnTo>
                  <a:pt x="96" y="158"/>
                </a:lnTo>
                <a:lnTo>
                  <a:pt x="96" y="158"/>
                </a:lnTo>
                <a:lnTo>
                  <a:pt x="94" y="162"/>
                </a:lnTo>
                <a:lnTo>
                  <a:pt x="96" y="166"/>
                </a:lnTo>
                <a:lnTo>
                  <a:pt x="98" y="170"/>
                </a:lnTo>
                <a:lnTo>
                  <a:pt x="102" y="172"/>
                </a:lnTo>
                <a:lnTo>
                  <a:pt x="102" y="172"/>
                </a:lnTo>
                <a:close/>
                <a:moveTo>
                  <a:pt x="358" y="124"/>
                </a:moveTo>
                <a:lnTo>
                  <a:pt x="358" y="124"/>
                </a:lnTo>
                <a:lnTo>
                  <a:pt x="346" y="98"/>
                </a:lnTo>
                <a:lnTo>
                  <a:pt x="330" y="74"/>
                </a:lnTo>
                <a:lnTo>
                  <a:pt x="312" y="52"/>
                </a:lnTo>
                <a:lnTo>
                  <a:pt x="288" y="34"/>
                </a:lnTo>
                <a:lnTo>
                  <a:pt x="264" y="20"/>
                </a:lnTo>
                <a:lnTo>
                  <a:pt x="238" y="8"/>
                </a:lnTo>
                <a:lnTo>
                  <a:pt x="210" y="2"/>
                </a:lnTo>
                <a:lnTo>
                  <a:pt x="180" y="0"/>
                </a:lnTo>
                <a:lnTo>
                  <a:pt x="180" y="0"/>
                </a:lnTo>
                <a:lnTo>
                  <a:pt x="150" y="2"/>
                </a:lnTo>
                <a:lnTo>
                  <a:pt x="122" y="8"/>
                </a:lnTo>
                <a:lnTo>
                  <a:pt x="96" y="20"/>
                </a:lnTo>
                <a:lnTo>
                  <a:pt x="72" y="34"/>
                </a:lnTo>
                <a:lnTo>
                  <a:pt x="48" y="52"/>
                </a:lnTo>
                <a:lnTo>
                  <a:pt x="30" y="74"/>
                </a:lnTo>
                <a:lnTo>
                  <a:pt x="14" y="98"/>
                </a:lnTo>
                <a:lnTo>
                  <a:pt x="2" y="124"/>
                </a:lnTo>
                <a:lnTo>
                  <a:pt x="2" y="124"/>
                </a:lnTo>
                <a:lnTo>
                  <a:pt x="0" y="128"/>
                </a:lnTo>
                <a:lnTo>
                  <a:pt x="2" y="132"/>
                </a:lnTo>
                <a:lnTo>
                  <a:pt x="4" y="136"/>
                </a:lnTo>
                <a:lnTo>
                  <a:pt x="8" y="138"/>
                </a:lnTo>
                <a:lnTo>
                  <a:pt x="8" y="138"/>
                </a:lnTo>
                <a:lnTo>
                  <a:pt x="10" y="138"/>
                </a:lnTo>
                <a:lnTo>
                  <a:pt x="10" y="138"/>
                </a:lnTo>
                <a:lnTo>
                  <a:pt x="16" y="136"/>
                </a:lnTo>
                <a:lnTo>
                  <a:pt x="20" y="132"/>
                </a:lnTo>
                <a:lnTo>
                  <a:pt x="20" y="132"/>
                </a:lnTo>
                <a:lnTo>
                  <a:pt x="32" y="108"/>
                </a:lnTo>
                <a:lnTo>
                  <a:pt x="46" y="86"/>
                </a:lnTo>
                <a:lnTo>
                  <a:pt x="62" y="66"/>
                </a:lnTo>
                <a:lnTo>
                  <a:pt x="82" y="50"/>
                </a:lnTo>
                <a:lnTo>
                  <a:pt x="104" y="38"/>
                </a:lnTo>
                <a:lnTo>
                  <a:pt x="128" y="28"/>
                </a:lnTo>
                <a:lnTo>
                  <a:pt x="154" y="22"/>
                </a:lnTo>
                <a:lnTo>
                  <a:pt x="180" y="20"/>
                </a:lnTo>
                <a:lnTo>
                  <a:pt x="180" y="20"/>
                </a:lnTo>
                <a:lnTo>
                  <a:pt x="206" y="22"/>
                </a:lnTo>
                <a:lnTo>
                  <a:pt x="232" y="28"/>
                </a:lnTo>
                <a:lnTo>
                  <a:pt x="256" y="38"/>
                </a:lnTo>
                <a:lnTo>
                  <a:pt x="278" y="50"/>
                </a:lnTo>
                <a:lnTo>
                  <a:pt x="298" y="66"/>
                </a:lnTo>
                <a:lnTo>
                  <a:pt x="314" y="86"/>
                </a:lnTo>
                <a:lnTo>
                  <a:pt x="328" y="108"/>
                </a:lnTo>
                <a:lnTo>
                  <a:pt x="340" y="132"/>
                </a:lnTo>
                <a:lnTo>
                  <a:pt x="340" y="132"/>
                </a:lnTo>
                <a:lnTo>
                  <a:pt x="342" y="136"/>
                </a:lnTo>
                <a:lnTo>
                  <a:pt x="344" y="138"/>
                </a:lnTo>
                <a:lnTo>
                  <a:pt x="348" y="138"/>
                </a:lnTo>
                <a:lnTo>
                  <a:pt x="352" y="138"/>
                </a:lnTo>
                <a:lnTo>
                  <a:pt x="352" y="138"/>
                </a:lnTo>
                <a:lnTo>
                  <a:pt x="356" y="136"/>
                </a:lnTo>
                <a:lnTo>
                  <a:pt x="358" y="132"/>
                </a:lnTo>
                <a:lnTo>
                  <a:pt x="360" y="128"/>
                </a:lnTo>
                <a:lnTo>
                  <a:pt x="358" y="124"/>
                </a:lnTo>
                <a:lnTo>
                  <a:pt x="358" y="124"/>
                </a:lnTo>
                <a:close/>
                <a:moveTo>
                  <a:pt x="272" y="280"/>
                </a:moveTo>
                <a:lnTo>
                  <a:pt x="272" y="280"/>
                </a:lnTo>
                <a:lnTo>
                  <a:pt x="268" y="276"/>
                </a:lnTo>
                <a:lnTo>
                  <a:pt x="262" y="274"/>
                </a:lnTo>
                <a:lnTo>
                  <a:pt x="190" y="274"/>
                </a:lnTo>
                <a:lnTo>
                  <a:pt x="190" y="214"/>
                </a:lnTo>
                <a:lnTo>
                  <a:pt x="190" y="214"/>
                </a:lnTo>
                <a:lnTo>
                  <a:pt x="196" y="210"/>
                </a:lnTo>
                <a:lnTo>
                  <a:pt x="202" y="204"/>
                </a:lnTo>
                <a:lnTo>
                  <a:pt x="204" y="198"/>
                </a:lnTo>
                <a:lnTo>
                  <a:pt x="206" y="190"/>
                </a:lnTo>
                <a:lnTo>
                  <a:pt x="206" y="190"/>
                </a:lnTo>
                <a:lnTo>
                  <a:pt x="204" y="180"/>
                </a:lnTo>
                <a:lnTo>
                  <a:pt x="198" y="172"/>
                </a:lnTo>
                <a:lnTo>
                  <a:pt x="190" y="166"/>
                </a:lnTo>
                <a:lnTo>
                  <a:pt x="180" y="164"/>
                </a:lnTo>
                <a:lnTo>
                  <a:pt x="180" y="164"/>
                </a:lnTo>
                <a:lnTo>
                  <a:pt x="170" y="166"/>
                </a:lnTo>
                <a:lnTo>
                  <a:pt x="162" y="172"/>
                </a:lnTo>
                <a:lnTo>
                  <a:pt x="156" y="180"/>
                </a:lnTo>
                <a:lnTo>
                  <a:pt x="154" y="190"/>
                </a:lnTo>
                <a:lnTo>
                  <a:pt x="154" y="190"/>
                </a:lnTo>
                <a:lnTo>
                  <a:pt x="156" y="198"/>
                </a:lnTo>
                <a:lnTo>
                  <a:pt x="158" y="204"/>
                </a:lnTo>
                <a:lnTo>
                  <a:pt x="164" y="210"/>
                </a:lnTo>
                <a:lnTo>
                  <a:pt x="170" y="214"/>
                </a:lnTo>
                <a:lnTo>
                  <a:pt x="170" y="274"/>
                </a:lnTo>
                <a:lnTo>
                  <a:pt x="98" y="274"/>
                </a:lnTo>
                <a:lnTo>
                  <a:pt x="98" y="274"/>
                </a:lnTo>
                <a:lnTo>
                  <a:pt x="92" y="276"/>
                </a:lnTo>
                <a:lnTo>
                  <a:pt x="88" y="280"/>
                </a:lnTo>
                <a:lnTo>
                  <a:pt x="74" y="328"/>
                </a:lnTo>
                <a:lnTo>
                  <a:pt x="74" y="328"/>
                </a:lnTo>
                <a:lnTo>
                  <a:pt x="74" y="334"/>
                </a:lnTo>
                <a:lnTo>
                  <a:pt x="76" y="338"/>
                </a:lnTo>
                <a:lnTo>
                  <a:pt x="76" y="338"/>
                </a:lnTo>
                <a:lnTo>
                  <a:pt x="78" y="340"/>
                </a:lnTo>
                <a:lnTo>
                  <a:pt x="84" y="342"/>
                </a:lnTo>
                <a:lnTo>
                  <a:pt x="276" y="342"/>
                </a:lnTo>
                <a:lnTo>
                  <a:pt x="276" y="342"/>
                </a:lnTo>
                <a:lnTo>
                  <a:pt x="282" y="340"/>
                </a:lnTo>
                <a:lnTo>
                  <a:pt x="284" y="338"/>
                </a:lnTo>
                <a:lnTo>
                  <a:pt x="284" y="338"/>
                </a:lnTo>
                <a:lnTo>
                  <a:pt x="286" y="334"/>
                </a:lnTo>
                <a:lnTo>
                  <a:pt x="286" y="328"/>
                </a:lnTo>
                <a:lnTo>
                  <a:pt x="272" y="280"/>
                </a:lnTo>
                <a:close/>
              </a:path>
            </a:pathLst>
          </a:custGeom>
          <a:solidFill>
            <a:srgbClr val="0F6FC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Triángulo isósceles 48"/>
          <p:cNvSpPr/>
          <p:nvPr/>
        </p:nvSpPr>
        <p:spPr>
          <a:xfrm rot="16200000" flipH="1" flipV="1">
            <a:off x="1516680" y="4041306"/>
            <a:ext cx="3307110" cy="7678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92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09" name="Diapositiva de think-cell" r:id="rId4" imgW="384" imgH="384" progId="TCLayout.ActiveDocument.1">
                  <p:embed/>
                </p:oleObj>
              </mc:Choice>
              <mc:Fallback>
                <p:oleObj name="Diapositiva de think-cell" r:id="rId4" imgW="384" imgH="384" progId="TCLayout.ActiveDocument.1">
                  <p:embed/>
                  <p:pic>
                    <p:nvPicPr>
                      <p:cNvPr id="5" name="Objeto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9</a:t>
            </a:fld>
            <a:endParaRPr lang="es-ES"/>
          </a:p>
        </p:txBody>
      </p:sp>
      <p:cxnSp>
        <p:nvCxnSpPr>
          <p:cNvPr id="3" name="Conector recto de flecha 2"/>
          <p:cNvCxnSpPr/>
          <p:nvPr/>
        </p:nvCxnSpPr>
        <p:spPr>
          <a:xfrm flipV="1">
            <a:off x="4275342" y="1408232"/>
            <a:ext cx="1810" cy="3028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cto de flecha 123"/>
          <p:cNvCxnSpPr/>
          <p:nvPr/>
        </p:nvCxnSpPr>
        <p:spPr>
          <a:xfrm flipH="1">
            <a:off x="1375028" y="4297640"/>
            <a:ext cx="2866264" cy="2084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3979663" y="1753071"/>
            <a:ext cx="897875" cy="3231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20999999" lon="0" rev="5400000"/>
              </a:camera>
              <a:lightRig rig="threePt" dir="t"/>
            </a:scene3d>
          </a:bodyPr>
          <a:lstStyle/>
          <a:p>
            <a:r>
              <a:rPr lang="es-ES" sz="15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producto</a:t>
            </a:r>
            <a:endParaRPr lang="es-ES" sz="15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5719886" y="2439013"/>
            <a:ext cx="1169885" cy="468000"/>
            <a:chOff x="5893237" y="1540112"/>
            <a:chExt cx="1286873" cy="468000"/>
          </a:xfrm>
        </p:grpSpPr>
        <p:sp>
          <p:nvSpPr>
            <p:cNvPr id="129" name="Rectángulo redondeado 128"/>
            <p:cNvSpPr>
              <a:spLocks/>
            </p:cNvSpPr>
            <p:nvPr/>
          </p:nvSpPr>
          <p:spPr>
            <a:xfrm>
              <a:off x="5952290" y="1540112"/>
              <a:ext cx="1152000" cy="468000"/>
            </a:xfrm>
            <a:prstGeom prst="roundRect">
              <a:avLst>
                <a:gd name="adj" fmla="val 38507"/>
              </a:avLst>
            </a:prstGeom>
            <a:noFill/>
            <a:ln w="9525">
              <a:solidFill>
                <a:srgbClr val="0E6C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endParaRPr lang="es-ES" sz="11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5893237" y="1563259"/>
              <a:ext cx="12868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cap="small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Tejidos Inteligentes</a:t>
              </a:r>
              <a:endParaRPr lang="es-ES" sz="1100" cap="small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27" name="1 Título"/>
          <p:cNvSpPr txBox="1">
            <a:spLocks/>
          </p:cNvSpPr>
          <p:nvPr/>
        </p:nvSpPr>
        <p:spPr>
          <a:xfrm>
            <a:off x="3203848" y="397113"/>
            <a:ext cx="5904656" cy="1015663"/>
          </a:xfrm>
          <a:prstGeom prst="rect">
            <a:avLst/>
          </a:prstGeom>
        </p:spPr>
        <p:txBody>
          <a:bodyPr vert="horz" wrap="square" lIns="0" rIns="0" bIns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100" b="1" dirty="0" smtClean="0">
                <a:solidFill>
                  <a:srgbClr val="0070C0"/>
                </a:solidFill>
                <a:ea typeface="+mn-ea"/>
                <a:cs typeface="+mn-cs"/>
              </a:rPr>
              <a:t>La industria 4.0 impacta en los productos, los procesos y los modelos de negocio y gira en torno a un usuario con nuevas prioridades y herramientas</a:t>
            </a:r>
            <a:endParaRPr lang="es-ES" sz="2100" b="1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pic>
        <p:nvPicPr>
          <p:cNvPr id="31" name="Picture 8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5683">
            <a:off x="6873323" y="5183398"/>
            <a:ext cx="1442065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60" name="Picture 32" descr="Resultado de imagen de car shari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07" b="8224"/>
          <a:stretch/>
        </p:blipFill>
        <p:spPr bwMode="auto">
          <a:xfrm>
            <a:off x="1086842" y="3861048"/>
            <a:ext cx="1765984" cy="89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uadroTexto 33"/>
          <p:cNvSpPr txBox="1"/>
          <p:nvPr/>
        </p:nvSpPr>
        <p:spPr>
          <a:xfrm>
            <a:off x="458560" y="4675409"/>
            <a:ext cx="217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El Internet de las cosas permite pasar de un modelo de compra a otro basado en el uso</a:t>
            </a:r>
            <a:endParaRPr lang="es-ES" sz="12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5731723" y="3030051"/>
            <a:ext cx="217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La incorporación de sensores permite proporcionar nuevas funcionalidades a las prendas</a:t>
            </a:r>
            <a:endParaRPr lang="es-ES" sz="12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046956" y="5857292"/>
            <a:ext cx="217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La impresión 3D acelera el diseño y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prototipaje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y reduce el time-to-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market</a:t>
            </a:r>
            <a:endParaRPr lang="es-ES" sz="12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95063" y="4004274"/>
            <a:ext cx="957563" cy="503077"/>
            <a:chOff x="183400" y="3483861"/>
            <a:chExt cx="957563" cy="503077"/>
          </a:xfrm>
        </p:grpSpPr>
        <p:sp>
          <p:nvSpPr>
            <p:cNvPr id="162" name="CuadroTexto 161"/>
            <p:cNvSpPr txBox="1"/>
            <p:nvPr/>
          </p:nvSpPr>
          <p:spPr>
            <a:xfrm>
              <a:off x="184372" y="3483861"/>
              <a:ext cx="923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cap="small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Car </a:t>
              </a:r>
              <a:r>
                <a:rPr lang="es-ES" sz="1200" cap="small" dirty="0" err="1" smtClean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Sharing</a:t>
              </a:r>
              <a:endParaRPr lang="es-ES" sz="1200" cap="small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8" name="Rectángulo redondeado 27"/>
            <p:cNvSpPr>
              <a:spLocks/>
            </p:cNvSpPr>
            <p:nvPr/>
          </p:nvSpPr>
          <p:spPr>
            <a:xfrm>
              <a:off x="183400" y="3518938"/>
              <a:ext cx="957563" cy="468000"/>
            </a:xfrm>
            <a:prstGeom prst="roundRect">
              <a:avLst>
                <a:gd name="adj" fmla="val 42418"/>
              </a:avLst>
            </a:prstGeom>
            <a:noFill/>
            <a:ln w="9525">
              <a:solidFill>
                <a:srgbClr val="0E6C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endParaRPr lang="es-ES" sz="11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5686916" y="5259958"/>
            <a:ext cx="1075783" cy="468000"/>
            <a:chOff x="5618502" y="5553288"/>
            <a:chExt cx="1075783" cy="468000"/>
          </a:xfrm>
        </p:grpSpPr>
        <p:sp>
          <p:nvSpPr>
            <p:cNvPr id="163" name="CuadroTexto 162"/>
            <p:cNvSpPr txBox="1"/>
            <p:nvPr/>
          </p:nvSpPr>
          <p:spPr>
            <a:xfrm>
              <a:off x="5618502" y="5563136"/>
              <a:ext cx="10696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cap="small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Impresión 3D</a:t>
              </a:r>
              <a:endParaRPr lang="es-ES" sz="1200" cap="small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0" name="Rectángulo redondeado 29"/>
            <p:cNvSpPr>
              <a:spLocks/>
            </p:cNvSpPr>
            <p:nvPr/>
          </p:nvSpPr>
          <p:spPr>
            <a:xfrm>
              <a:off x="5647012" y="5553288"/>
              <a:ext cx="1047273" cy="468000"/>
            </a:xfrm>
            <a:prstGeom prst="roundRect">
              <a:avLst>
                <a:gd name="adj" fmla="val 31323"/>
              </a:avLst>
            </a:prstGeom>
            <a:noFill/>
            <a:ln w="9525">
              <a:solidFill>
                <a:srgbClr val="0E6C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endParaRPr lang="es-ES" sz="11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27" name="CuadroTexto 126"/>
          <p:cNvSpPr txBox="1"/>
          <p:nvPr/>
        </p:nvSpPr>
        <p:spPr>
          <a:xfrm>
            <a:off x="1223772" y="5569495"/>
            <a:ext cx="1680525" cy="3231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20999999" lon="0" rev="2160000"/>
              </a:camera>
              <a:lightRig rig="threePt" dir="t"/>
            </a:scene3d>
          </a:bodyPr>
          <a:lstStyle/>
          <a:p>
            <a:r>
              <a:rPr lang="es-ES" sz="15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modelo de negocio</a:t>
            </a:r>
            <a:endParaRPr lang="es-ES" sz="15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3" name="Conector recto de flecha 122"/>
          <p:cNvCxnSpPr/>
          <p:nvPr/>
        </p:nvCxnSpPr>
        <p:spPr>
          <a:xfrm>
            <a:off x="4419358" y="4149080"/>
            <a:ext cx="383539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CuadroTexto 125"/>
          <p:cNvSpPr txBox="1"/>
          <p:nvPr/>
        </p:nvSpPr>
        <p:spPr>
          <a:xfrm>
            <a:off x="7380312" y="4149080"/>
            <a:ext cx="805157" cy="3231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20999999" lon="0" rev="0"/>
              </a:camera>
              <a:lightRig rig="threePt" dir="t"/>
            </a:scene3d>
          </a:bodyPr>
          <a:lstStyle/>
          <a:p>
            <a:r>
              <a:rPr lang="es-ES" sz="15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proceso</a:t>
            </a:r>
            <a:endParaRPr lang="es-ES" sz="15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5508104" y="1523102"/>
            <a:ext cx="127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Productos inteligentes 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44461" y="3212976"/>
            <a:ext cx="1365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 producto a plataforma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1603340" y="3222328"/>
            <a:ext cx="1321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spc="-4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 propiedad a uso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293350" y="3315761"/>
            <a:ext cx="407295" cy="46166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rgbClr val="08376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&amp;</a:t>
            </a:r>
            <a:endParaRPr lang="es-ES" sz="2400" b="0" cap="none" spc="0" dirty="0">
              <a:ln w="0"/>
              <a:solidFill>
                <a:srgbClr val="08376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7020272" y="1630824"/>
            <a:ext cx="1273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Plataformas</a:t>
            </a:r>
            <a:endParaRPr lang="es-ES" sz="1600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6669233" y="1601504"/>
            <a:ext cx="407295" cy="46166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rgbClr val="08376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&amp;</a:t>
            </a:r>
            <a:endParaRPr lang="es-ES" sz="2400" b="0" cap="none" spc="0" dirty="0">
              <a:ln w="0"/>
              <a:solidFill>
                <a:srgbClr val="08376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cxnSp>
        <p:nvCxnSpPr>
          <p:cNvPr id="21" name="Conector recto 20"/>
          <p:cNvCxnSpPr/>
          <p:nvPr/>
        </p:nvCxnSpPr>
        <p:spPr>
          <a:xfrm>
            <a:off x="188477" y="3817556"/>
            <a:ext cx="26642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>
            <a:off x="5652890" y="2093947"/>
            <a:ext cx="25603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uadroTexto 50"/>
          <p:cNvSpPr txBox="1"/>
          <p:nvPr/>
        </p:nvSpPr>
        <p:spPr>
          <a:xfrm>
            <a:off x="5776672" y="4453363"/>
            <a:ext cx="1365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Rapidez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6299226" y="4748874"/>
            <a:ext cx="1321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spc="-4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Flexibilidad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6784784" y="4437112"/>
            <a:ext cx="407295" cy="46166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rgbClr val="08376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&amp;</a:t>
            </a:r>
            <a:endParaRPr lang="es-ES" sz="2400" b="0" cap="none" spc="0" dirty="0">
              <a:ln w="0"/>
              <a:solidFill>
                <a:srgbClr val="08376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cxnSp>
        <p:nvCxnSpPr>
          <p:cNvPr id="54" name="Conector recto 53"/>
          <p:cNvCxnSpPr/>
          <p:nvPr/>
        </p:nvCxnSpPr>
        <p:spPr>
          <a:xfrm>
            <a:off x="5724128" y="5039724"/>
            <a:ext cx="26642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adroTexto 55"/>
          <p:cNvSpPr txBox="1"/>
          <p:nvPr/>
        </p:nvSpPr>
        <p:spPr>
          <a:xfrm>
            <a:off x="6950698" y="4461826"/>
            <a:ext cx="1365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Eficiencia</a:t>
            </a:r>
          </a:p>
        </p:txBody>
      </p:sp>
      <p:sp>
        <p:nvSpPr>
          <p:cNvPr id="22" name="Elipse 21"/>
          <p:cNvSpPr>
            <a:spLocks noChangeAspect="1"/>
          </p:cNvSpPr>
          <p:nvPr/>
        </p:nvSpPr>
        <p:spPr>
          <a:xfrm>
            <a:off x="3076928" y="2688651"/>
            <a:ext cx="2424550" cy="24245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+mj-lt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6997897" y="2216222"/>
            <a:ext cx="1038406" cy="847335"/>
            <a:chOff x="7137860" y="2216986"/>
            <a:chExt cx="1038406" cy="847335"/>
          </a:xfrm>
        </p:grpSpPr>
        <p:grpSp>
          <p:nvGrpSpPr>
            <p:cNvPr id="196" name="Group 15"/>
            <p:cNvGrpSpPr>
              <a:grpSpLocks noChangeAspect="1"/>
            </p:cNvGrpSpPr>
            <p:nvPr/>
          </p:nvGrpSpPr>
          <p:grpSpPr>
            <a:xfrm>
              <a:off x="7860454" y="2284187"/>
              <a:ext cx="315812" cy="295858"/>
              <a:chOff x="1467520" y="2258092"/>
              <a:chExt cx="612000" cy="612000"/>
            </a:xfrm>
            <a:noFill/>
          </p:grpSpPr>
          <p:sp>
            <p:nvSpPr>
              <p:cNvPr id="197" name="Oval 104"/>
              <p:cNvSpPr/>
              <p:nvPr/>
            </p:nvSpPr>
            <p:spPr bwMode="ltGray">
              <a:xfrm>
                <a:off x="1467520" y="2258092"/>
                <a:ext cx="612000" cy="612000"/>
              </a:xfrm>
              <a:prstGeom prst="ellipse">
                <a:avLst/>
              </a:prstGeom>
              <a:grpFill/>
              <a:ln w="3175">
                <a:solidFill>
                  <a:srgbClr val="0E6C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1" name="Freeform 4958"/>
              <p:cNvSpPr>
                <a:spLocks noEditPoints="1"/>
              </p:cNvSpPr>
              <p:nvPr/>
            </p:nvSpPr>
            <p:spPr bwMode="auto">
              <a:xfrm>
                <a:off x="1528809" y="2317369"/>
                <a:ext cx="500939" cy="488839"/>
              </a:xfrm>
              <a:custGeom>
                <a:avLst/>
                <a:gdLst>
                  <a:gd name="T0" fmla="*/ 294 w 414"/>
                  <a:gd name="T1" fmla="*/ 176 h 404"/>
                  <a:gd name="T2" fmla="*/ 272 w 414"/>
                  <a:gd name="T3" fmla="*/ 200 h 404"/>
                  <a:gd name="T4" fmla="*/ 272 w 414"/>
                  <a:gd name="T5" fmla="*/ 220 h 404"/>
                  <a:gd name="T6" fmla="*/ 294 w 414"/>
                  <a:gd name="T7" fmla="*/ 244 h 404"/>
                  <a:gd name="T8" fmla="*/ 286 w 414"/>
                  <a:gd name="T9" fmla="*/ 316 h 404"/>
                  <a:gd name="T10" fmla="*/ 244 w 414"/>
                  <a:gd name="T11" fmla="*/ 338 h 404"/>
                  <a:gd name="T12" fmla="*/ 212 w 414"/>
                  <a:gd name="T13" fmla="*/ 316 h 404"/>
                  <a:gd name="T14" fmla="*/ 170 w 414"/>
                  <a:gd name="T15" fmla="*/ 332 h 404"/>
                  <a:gd name="T16" fmla="*/ 112 w 414"/>
                  <a:gd name="T17" fmla="*/ 378 h 404"/>
                  <a:gd name="T18" fmla="*/ 128 w 414"/>
                  <a:gd name="T19" fmla="*/ 390 h 404"/>
                  <a:gd name="T20" fmla="*/ 174 w 414"/>
                  <a:gd name="T21" fmla="*/ 372 h 404"/>
                  <a:gd name="T22" fmla="*/ 212 w 414"/>
                  <a:gd name="T23" fmla="*/ 382 h 404"/>
                  <a:gd name="T24" fmla="*/ 244 w 414"/>
                  <a:gd name="T25" fmla="*/ 358 h 404"/>
                  <a:gd name="T26" fmla="*/ 302 w 414"/>
                  <a:gd name="T27" fmla="*/ 328 h 404"/>
                  <a:gd name="T28" fmla="*/ 314 w 414"/>
                  <a:gd name="T29" fmla="*/ 288 h 404"/>
                  <a:gd name="T30" fmla="*/ 336 w 414"/>
                  <a:gd name="T31" fmla="*/ 228 h 404"/>
                  <a:gd name="T32" fmla="*/ 414 w 414"/>
                  <a:gd name="T33" fmla="*/ 210 h 404"/>
                  <a:gd name="T34" fmla="*/ 330 w 414"/>
                  <a:gd name="T35" fmla="*/ 184 h 404"/>
                  <a:gd name="T36" fmla="*/ 200 w 414"/>
                  <a:gd name="T37" fmla="*/ 364 h 404"/>
                  <a:gd name="T38" fmla="*/ 186 w 414"/>
                  <a:gd name="T39" fmla="*/ 348 h 404"/>
                  <a:gd name="T40" fmla="*/ 200 w 414"/>
                  <a:gd name="T41" fmla="*/ 334 h 404"/>
                  <a:gd name="T42" fmla="*/ 216 w 414"/>
                  <a:gd name="T43" fmla="*/ 348 h 404"/>
                  <a:gd name="T44" fmla="*/ 200 w 414"/>
                  <a:gd name="T45" fmla="*/ 364 h 404"/>
                  <a:gd name="T46" fmla="*/ 334 w 414"/>
                  <a:gd name="T47" fmla="*/ 138 h 404"/>
                  <a:gd name="T48" fmla="*/ 16 w 414"/>
                  <a:gd name="T49" fmla="*/ 292 h 404"/>
                  <a:gd name="T50" fmla="*/ 46 w 414"/>
                  <a:gd name="T51" fmla="*/ 240 h 404"/>
                  <a:gd name="T52" fmla="*/ 80 w 414"/>
                  <a:gd name="T53" fmla="*/ 240 h 404"/>
                  <a:gd name="T54" fmla="*/ 120 w 414"/>
                  <a:gd name="T55" fmla="*/ 238 h 404"/>
                  <a:gd name="T56" fmla="*/ 168 w 414"/>
                  <a:gd name="T57" fmla="*/ 220 h 404"/>
                  <a:gd name="T58" fmla="*/ 136 w 414"/>
                  <a:gd name="T59" fmla="*/ 200 h 404"/>
                  <a:gd name="T60" fmla="*/ 120 w 414"/>
                  <a:gd name="T61" fmla="*/ 182 h 404"/>
                  <a:gd name="T62" fmla="*/ 86 w 414"/>
                  <a:gd name="T63" fmla="*/ 176 h 404"/>
                  <a:gd name="T64" fmla="*/ 62 w 414"/>
                  <a:gd name="T65" fmla="*/ 206 h 404"/>
                  <a:gd name="T66" fmla="*/ 16 w 414"/>
                  <a:gd name="T67" fmla="*/ 242 h 404"/>
                  <a:gd name="T68" fmla="*/ 6 w 414"/>
                  <a:gd name="T69" fmla="*/ 292 h 404"/>
                  <a:gd name="T70" fmla="*/ 104 w 414"/>
                  <a:gd name="T71" fmla="*/ 196 h 404"/>
                  <a:gd name="T72" fmla="*/ 112 w 414"/>
                  <a:gd name="T73" fmla="*/ 216 h 404"/>
                  <a:gd name="T74" fmla="*/ 92 w 414"/>
                  <a:gd name="T75" fmla="*/ 224 h 404"/>
                  <a:gd name="T76" fmla="*/ 84 w 414"/>
                  <a:gd name="T77" fmla="*/ 204 h 404"/>
                  <a:gd name="T78" fmla="*/ 108 w 414"/>
                  <a:gd name="T79" fmla="*/ 306 h 404"/>
                  <a:gd name="T80" fmla="*/ 124 w 414"/>
                  <a:gd name="T81" fmla="*/ 284 h 404"/>
                  <a:gd name="T82" fmla="*/ 184 w 414"/>
                  <a:gd name="T83" fmla="*/ 234 h 404"/>
                  <a:gd name="T84" fmla="*/ 212 w 414"/>
                  <a:gd name="T85" fmla="*/ 202 h 404"/>
                  <a:gd name="T86" fmla="*/ 180 w 414"/>
                  <a:gd name="T87" fmla="*/ 276 h 404"/>
                  <a:gd name="T88" fmla="*/ 108 w 414"/>
                  <a:gd name="T89" fmla="*/ 306 h 404"/>
                  <a:gd name="T90" fmla="*/ 212 w 414"/>
                  <a:gd name="T91" fmla="*/ 68 h 404"/>
                  <a:gd name="T92" fmla="*/ 236 w 414"/>
                  <a:gd name="T93" fmla="*/ 34 h 404"/>
                  <a:gd name="T94" fmla="*/ 222 w 414"/>
                  <a:gd name="T95" fmla="*/ 6 h 404"/>
                  <a:gd name="T96" fmla="*/ 194 w 414"/>
                  <a:gd name="T97" fmla="*/ 0 h 404"/>
                  <a:gd name="T98" fmla="*/ 168 w 414"/>
                  <a:gd name="T99" fmla="*/ 22 h 404"/>
                  <a:gd name="T100" fmla="*/ 174 w 414"/>
                  <a:gd name="T101" fmla="*/ 56 h 404"/>
                  <a:gd name="T102" fmla="*/ 202 w 414"/>
                  <a:gd name="T103" fmla="*/ 20 h 404"/>
                  <a:gd name="T104" fmla="*/ 216 w 414"/>
                  <a:gd name="T105" fmla="*/ 34 h 404"/>
                  <a:gd name="T106" fmla="*/ 202 w 414"/>
                  <a:gd name="T107" fmla="*/ 50 h 404"/>
                  <a:gd name="T108" fmla="*/ 186 w 414"/>
                  <a:gd name="T109" fmla="*/ 34 h 404"/>
                  <a:gd name="T110" fmla="*/ 202 w 414"/>
                  <a:gd name="T111" fmla="*/ 20 h 404"/>
                  <a:gd name="T112" fmla="*/ 2 w 414"/>
                  <a:gd name="T113" fmla="*/ 13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14" h="404">
                    <a:moveTo>
                      <a:pt x="314" y="176"/>
                    </a:moveTo>
                    <a:lnTo>
                      <a:pt x="314" y="30"/>
                    </a:lnTo>
                    <a:lnTo>
                      <a:pt x="314" y="30"/>
                    </a:lnTo>
                    <a:lnTo>
                      <a:pt x="294" y="20"/>
                    </a:lnTo>
                    <a:lnTo>
                      <a:pt x="294" y="176"/>
                    </a:lnTo>
                    <a:lnTo>
                      <a:pt x="294" y="176"/>
                    </a:lnTo>
                    <a:lnTo>
                      <a:pt x="286" y="180"/>
                    </a:lnTo>
                    <a:lnTo>
                      <a:pt x="280" y="184"/>
                    </a:lnTo>
                    <a:lnTo>
                      <a:pt x="274" y="192"/>
                    </a:lnTo>
                    <a:lnTo>
                      <a:pt x="272" y="200"/>
                    </a:lnTo>
                    <a:lnTo>
                      <a:pt x="232" y="200"/>
                    </a:lnTo>
                    <a:lnTo>
                      <a:pt x="232" y="202"/>
                    </a:lnTo>
                    <a:lnTo>
                      <a:pt x="232" y="202"/>
                    </a:lnTo>
                    <a:lnTo>
                      <a:pt x="230" y="220"/>
                    </a:lnTo>
                    <a:lnTo>
                      <a:pt x="272" y="220"/>
                    </a:lnTo>
                    <a:lnTo>
                      <a:pt x="272" y="220"/>
                    </a:lnTo>
                    <a:lnTo>
                      <a:pt x="274" y="228"/>
                    </a:lnTo>
                    <a:lnTo>
                      <a:pt x="280" y="234"/>
                    </a:lnTo>
                    <a:lnTo>
                      <a:pt x="286" y="240"/>
                    </a:lnTo>
                    <a:lnTo>
                      <a:pt x="294" y="244"/>
                    </a:lnTo>
                    <a:lnTo>
                      <a:pt x="294" y="288"/>
                    </a:lnTo>
                    <a:lnTo>
                      <a:pt x="294" y="288"/>
                    </a:lnTo>
                    <a:lnTo>
                      <a:pt x="294" y="298"/>
                    </a:lnTo>
                    <a:lnTo>
                      <a:pt x="290" y="308"/>
                    </a:lnTo>
                    <a:lnTo>
                      <a:pt x="286" y="316"/>
                    </a:lnTo>
                    <a:lnTo>
                      <a:pt x="280" y="324"/>
                    </a:lnTo>
                    <a:lnTo>
                      <a:pt x="272" y="330"/>
                    </a:lnTo>
                    <a:lnTo>
                      <a:pt x="264" y="334"/>
                    </a:lnTo>
                    <a:lnTo>
                      <a:pt x="254" y="338"/>
                    </a:lnTo>
                    <a:lnTo>
                      <a:pt x="244" y="338"/>
                    </a:lnTo>
                    <a:lnTo>
                      <a:pt x="234" y="338"/>
                    </a:lnTo>
                    <a:lnTo>
                      <a:pt x="234" y="338"/>
                    </a:lnTo>
                    <a:lnTo>
                      <a:pt x="230" y="328"/>
                    </a:lnTo>
                    <a:lnTo>
                      <a:pt x="222" y="320"/>
                    </a:lnTo>
                    <a:lnTo>
                      <a:pt x="212" y="316"/>
                    </a:lnTo>
                    <a:lnTo>
                      <a:pt x="200" y="314"/>
                    </a:lnTo>
                    <a:lnTo>
                      <a:pt x="200" y="314"/>
                    </a:lnTo>
                    <a:lnTo>
                      <a:pt x="188" y="316"/>
                    </a:lnTo>
                    <a:lnTo>
                      <a:pt x="178" y="322"/>
                    </a:lnTo>
                    <a:lnTo>
                      <a:pt x="170" y="332"/>
                    </a:lnTo>
                    <a:lnTo>
                      <a:pt x="166" y="342"/>
                    </a:lnTo>
                    <a:lnTo>
                      <a:pt x="166" y="342"/>
                    </a:lnTo>
                    <a:lnTo>
                      <a:pt x="146" y="350"/>
                    </a:lnTo>
                    <a:lnTo>
                      <a:pt x="128" y="362"/>
                    </a:lnTo>
                    <a:lnTo>
                      <a:pt x="112" y="378"/>
                    </a:lnTo>
                    <a:lnTo>
                      <a:pt x="100" y="396"/>
                    </a:lnTo>
                    <a:lnTo>
                      <a:pt x="100" y="396"/>
                    </a:lnTo>
                    <a:lnTo>
                      <a:pt x="118" y="404"/>
                    </a:lnTo>
                    <a:lnTo>
                      <a:pt x="118" y="404"/>
                    </a:lnTo>
                    <a:lnTo>
                      <a:pt x="128" y="390"/>
                    </a:lnTo>
                    <a:lnTo>
                      <a:pt x="140" y="378"/>
                    </a:lnTo>
                    <a:lnTo>
                      <a:pt x="152" y="370"/>
                    </a:lnTo>
                    <a:lnTo>
                      <a:pt x="168" y="362"/>
                    </a:lnTo>
                    <a:lnTo>
                      <a:pt x="168" y="362"/>
                    </a:lnTo>
                    <a:lnTo>
                      <a:pt x="174" y="372"/>
                    </a:lnTo>
                    <a:lnTo>
                      <a:pt x="182" y="378"/>
                    </a:lnTo>
                    <a:lnTo>
                      <a:pt x="190" y="382"/>
                    </a:lnTo>
                    <a:lnTo>
                      <a:pt x="200" y="384"/>
                    </a:lnTo>
                    <a:lnTo>
                      <a:pt x="200" y="384"/>
                    </a:lnTo>
                    <a:lnTo>
                      <a:pt x="212" y="382"/>
                    </a:lnTo>
                    <a:lnTo>
                      <a:pt x="222" y="378"/>
                    </a:lnTo>
                    <a:lnTo>
                      <a:pt x="230" y="370"/>
                    </a:lnTo>
                    <a:lnTo>
                      <a:pt x="234" y="358"/>
                    </a:lnTo>
                    <a:lnTo>
                      <a:pt x="244" y="358"/>
                    </a:lnTo>
                    <a:lnTo>
                      <a:pt x="244" y="358"/>
                    </a:lnTo>
                    <a:lnTo>
                      <a:pt x="258" y="358"/>
                    </a:lnTo>
                    <a:lnTo>
                      <a:pt x="272" y="354"/>
                    </a:lnTo>
                    <a:lnTo>
                      <a:pt x="284" y="346"/>
                    </a:lnTo>
                    <a:lnTo>
                      <a:pt x="294" y="338"/>
                    </a:lnTo>
                    <a:lnTo>
                      <a:pt x="302" y="328"/>
                    </a:lnTo>
                    <a:lnTo>
                      <a:pt x="310" y="316"/>
                    </a:lnTo>
                    <a:lnTo>
                      <a:pt x="314" y="302"/>
                    </a:lnTo>
                    <a:lnTo>
                      <a:pt x="314" y="288"/>
                    </a:lnTo>
                    <a:lnTo>
                      <a:pt x="314" y="288"/>
                    </a:lnTo>
                    <a:lnTo>
                      <a:pt x="314" y="288"/>
                    </a:lnTo>
                    <a:lnTo>
                      <a:pt x="314" y="244"/>
                    </a:lnTo>
                    <a:lnTo>
                      <a:pt x="314" y="244"/>
                    </a:lnTo>
                    <a:lnTo>
                      <a:pt x="324" y="240"/>
                    </a:lnTo>
                    <a:lnTo>
                      <a:pt x="330" y="234"/>
                    </a:lnTo>
                    <a:lnTo>
                      <a:pt x="336" y="228"/>
                    </a:lnTo>
                    <a:lnTo>
                      <a:pt x="338" y="220"/>
                    </a:lnTo>
                    <a:lnTo>
                      <a:pt x="414" y="220"/>
                    </a:lnTo>
                    <a:lnTo>
                      <a:pt x="414" y="220"/>
                    </a:lnTo>
                    <a:lnTo>
                      <a:pt x="414" y="210"/>
                    </a:lnTo>
                    <a:lnTo>
                      <a:pt x="414" y="210"/>
                    </a:lnTo>
                    <a:lnTo>
                      <a:pt x="414" y="200"/>
                    </a:lnTo>
                    <a:lnTo>
                      <a:pt x="338" y="200"/>
                    </a:lnTo>
                    <a:lnTo>
                      <a:pt x="338" y="200"/>
                    </a:lnTo>
                    <a:lnTo>
                      <a:pt x="336" y="192"/>
                    </a:lnTo>
                    <a:lnTo>
                      <a:pt x="330" y="184"/>
                    </a:lnTo>
                    <a:lnTo>
                      <a:pt x="324" y="180"/>
                    </a:lnTo>
                    <a:lnTo>
                      <a:pt x="314" y="176"/>
                    </a:lnTo>
                    <a:lnTo>
                      <a:pt x="314" y="176"/>
                    </a:lnTo>
                    <a:close/>
                    <a:moveTo>
                      <a:pt x="200" y="364"/>
                    </a:moveTo>
                    <a:lnTo>
                      <a:pt x="200" y="364"/>
                    </a:lnTo>
                    <a:lnTo>
                      <a:pt x="194" y="364"/>
                    </a:lnTo>
                    <a:lnTo>
                      <a:pt x="190" y="360"/>
                    </a:lnTo>
                    <a:lnTo>
                      <a:pt x="186" y="354"/>
                    </a:lnTo>
                    <a:lnTo>
                      <a:pt x="186" y="348"/>
                    </a:lnTo>
                    <a:lnTo>
                      <a:pt x="186" y="348"/>
                    </a:lnTo>
                    <a:lnTo>
                      <a:pt x="186" y="342"/>
                    </a:lnTo>
                    <a:lnTo>
                      <a:pt x="190" y="338"/>
                    </a:lnTo>
                    <a:lnTo>
                      <a:pt x="194" y="334"/>
                    </a:lnTo>
                    <a:lnTo>
                      <a:pt x="200" y="334"/>
                    </a:lnTo>
                    <a:lnTo>
                      <a:pt x="200" y="334"/>
                    </a:lnTo>
                    <a:lnTo>
                      <a:pt x="206" y="334"/>
                    </a:lnTo>
                    <a:lnTo>
                      <a:pt x="212" y="338"/>
                    </a:lnTo>
                    <a:lnTo>
                      <a:pt x="216" y="342"/>
                    </a:lnTo>
                    <a:lnTo>
                      <a:pt x="216" y="348"/>
                    </a:lnTo>
                    <a:lnTo>
                      <a:pt x="216" y="348"/>
                    </a:lnTo>
                    <a:lnTo>
                      <a:pt x="216" y="354"/>
                    </a:lnTo>
                    <a:lnTo>
                      <a:pt x="212" y="360"/>
                    </a:lnTo>
                    <a:lnTo>
                      <a:pt x="206" y="364"/>
                    </a:lnTo>
                    <a:lnTo>
                      <a:pt x="200" y="364"/>
                    </a:lnTo>
                    <a:lnTo>
                      <a:pt x="200" y="364"/>
                    </a:lnTo>
                    <a:close/>
                    <a:moveTo>
                      <a:pt x="334" y="118"/>
                    </a:moveTo>
                    <a:lnTo>
                      <a:pt x="394" y="118"/>
                    </a:lnTo>
                    <a:lnTo>
                      <a:pt x="394" y="118"/>
                    </a:lnTo>
                    <a:lnTo>
                      <a:pt x="402" y="138"/>
                    </a:lnTo>
                    <a:lnTo>
                      <a:pt x="334" y="138"/>
                    </a:lnTo>
                    <a:lnTo>
                      <a:pt x="334" y="118"/>
                    </a:lnTo>
                    <a:close/>
                    <a:moveTo>
                      <a:pt x="16" y="310"/>
                    </a:moveTo>
                    <a:lnTo>
                      <a:pt x="16" y="304"/>
                    </a:lnTo>
                    <a:lnTo>
                      <a:pt x="16" y="304"/>
                    </a:lnTo>
                    <a:lnTo>
                      <a:pt x="16" y="292"/>
                    </a:lnTo>
                    <a:lnTo>
                      <a:pt x="20" y="278"/>
                    </a:lnTo>
                    <a:lnTo>
                      <a:pt x="24" y="268"/>
                    </a:lnTo>
                    <a:lnTo>
                      <a:pt x="30" y="256"/>
                    </a:lnTo>
                    <a:lnTo>
                      <a:pt x="38" y="248"/>
                    </a:lnTo>
                    <a:lnTo>
                      <a:pt x="46" y="240"/>
                    </a:lnTo>
                    <a:lnTo>
                      <a:pt x="56" y="232"/>
                    </a:lnTo>
                    <a:lnTo>
                      <a:pt x="66" y="226"/>
                    </a:lnTo>
                    <a:lnTo>
                      <a:pt x="66" y="226"/>
                    </a:lnTo>
                    <a:lnTo>
                      <a:pt x="72" y="234"/>
                    </a:lnTo>
                    <a:lnTo>
                      <a:pt x="80" y="240"/>
                    </a:lnTo>
                    <a:lnTo>
                      <a:pt x="88" y="244"/>
                    </a:lnTo>
                    <a:lnTo>
                      <a:pt x="98" y="246"/>
                    </a:lnTo>
                    <a:lnTo>
                      <a:pt x="98" y="246"/>
                    </a:lnTo>
                    <a:lnTo>
                      <a:pt x="110" y="244"/>
                    </a:lnTo>
                    <a:lnTo>
                      <a:pt x="120" y="238"/>
                    </a:lnTo>
                    <a:lnTo>
                      <a:pt x="128" y="230"/>
                    </a:lnTo>
                    <a:lnTo>
                      <a:pt x="132" y="220"/>
                    </a:lnTo>
                    <a:lnTo>
                      <a:pt x="132" y="220"/>
                    </a:lnTo>
                    <a:lnTo>
                      <a:pt x="136" y="220"/>
                    </a:lnTo>
                    <a:lnTo>
                      <a:pt x="168" y="220"/>
                    </a:lnTo>
                    <a:lnTo>
                      <a:pt x="168" y="220"/>
                    </a:lnTo>
                    <a:lnTo>
                      <a:pt x="170" y="212"/>
                    </a:lnTo>
                    <a:lnTo>
                      <a:pt x="172" y="202"/>
                    </a:lnTo>
                    <a:lnTo>
                      <a:pt x="172" y="200"/>
                    </a:lnTo>
                    <a:lnTo>
                      <a:pt x="136" y="200"/>
                    </a:lnTo>
                    <a:lnTo>
                      <a:pt x="136" y="200"/>
                    </a:lnTo>
                    <a:lnTo>
                      <a:pt x="132" y="200"/>
                    </a:lnTo>
                    <a:lnTo>
                      <a:pt x="132" y="200"/>
                    </a:lnTo>
                    <a:lnTo>
                      <a:pt x="128" y="190"/>
                    </a:lnTo>
                    <a:lnTo>
                      <a:pt x="120" y="182"/>
                    </a:lnTo>
                    <a:lnTo>
                      <a:pt x="110" y="176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92" y="176"/>
                    </a:lnTo>
                    <a:lnTo>
                      <a:pt x="86" y="176"/>
                    </a:lnTo>
                    <a:lnTo>
                      <a:pt x="74" y="184"/>
                    </a:lnTo>
                    <a:lnTo>
                      <a:pt x="66" y="194"/>
                    </a:lnTo>
                    <a:lnTo>
                      <a:pt x="64" y="200"/>
                    </a:lnTo>
                    <a:lnTo>
                      <a:pt x="62" y="206"/>
                    </a:lnTo>
                    <a:lnTo>
                      <a:pt x="62" y="206"/>
                    </a:lnTo>
                    <a:lnTo>
                      <a:pt x="52" y="212"/>
                    </a:lnTo>
                    <a:lnTo>
                      <a:pt x="42" y="218"/>
                    </a:lnTo>
                    <a:lnTo>
                      <a:pt x="32" y="224"/>
                    </a:lnTo>
                    <a:lnTo>
                      <a:pt x="24" y="232"/>
                    </a:lnTo>
                    <a:lnTo>
                      <a:pt x="16" y="242"/>
                    </a:lnTo>
                    <a:lnTo>
                      <a:pt x="10" y="252"/>
                    </a:lnTo>
                    <a:lnTo>
                      <a:pt x="4" y="262"/>
                    </a:lnTo>
                    <a:lnTo>
                      <a:pt x="0" y="274"/>
                    </a:lnTo>
                    <a:lnTo>
                      <a:pt x="0" y="274"/>
                    </a:lnTo>
                    <a:lnTo>
                      <a:pt x="6" y="292"/>
                    </a:lnTo>
                    <a:lnTo>
                      <a:pt x="16" y="310"/>
                    </a:lnTo>
                    <a:lnTo>
                      <a:pt x="16" y="310"/>
                    </a:lnTo>
                    <a:close/>
                    <a:moveTo>
                      <a:pt x="98" y="194"/>
                    </a:moveTo>
                    <a:lnTo>
                      <a:pt x="98" y="194"/>
                    </a:lnTo>
                    <a:lnTo>
                      <a:pt x="104" y="196"/>
                    </a:lnTo>
                    <a:lnTo>
                      <a:pt x="110" y="198"/>
                    </a:lnTo>
                    <a:lnTo>
                      <a:pt x="112" y="204"/>
                    </a:lnTo>
                    <a:lnTo>
                      <a:pt x="114" y="210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0" y="220"/>
                    </a:lnTo>
                    <a:lnTo>
                      <a:pt x="104" y="224"/>
                    </a:lnTo>
                    <a:lnTo>
                      <a:pt x="98" y="226"/>
                    </a:lnTo>
                    <a:lnTo>
                      <a:pt x="98" y="226"/>
                    </a:lnTo>
                    <a:lnTo>
                      <a:pt x="92" y="224"/>
                    </a:lnTo>
                    <a:lnTo>
                      <a:pt x="88" y="220"/>
                    </a:lnTo>
                    <a:lnTo>
                      <a:pt x="84" y="216"/>
                    </a:lnTo>
                    <a:lnTo>
                      <a:pt x="82" y="210"/>
                    </a:lnTo>
                    <a:lnTo>
                      <a:pt x="82" y="210"/>
                    </a:lnTo>
                    <a:lnTo>
                      <a:pt x="84" y="204"/>
                    </a:lnTo>
                    <a:lnTo>
                      <a:pt x="88" y="198"/>
                    </a:lnTo>
                    <a:lnTo>
                      <a:pt x="92" y="196"/>
                    </a:lnTo>
                    <a:lnTo>
                      <a:pt x="98" y="194"/>
                    </a:lnTo>
                    <a:lnTo>
                      <a:pt x="98" y="194"/>
                    </a:lnTo>
                    <a:close/>
                    <a:moveTo>
                      <a:pt x="108" y="306"/>
                    </a:moveTo>
                    <a:lnTo>
                      <a:pt x="36" y="306"/>
                    </a:lnTo>
                    <a:lnTo>
                      <a:pt x="36" y="286"/>
                    </a:lnTo>
                    <a:lnTo>
                      <a:pt x="108" y="286"/>
                    </a:lnTo>
                    <a:lnTo>
                      <a:pt x="108" y="286"/>
                    </a:lnTo>
                    <a:lnTo>
                      <a:pt x="124" y="284"/>
                    </a:lnTo>
                    <a:lnTo>
                      <a:pt x="140" y="280"/>
                    </a:lnTo>
                    <a:lnTo>
                      <a:pt x="154" y="272"/>
                    </a:lnTo>
                    <a:lnTo>
                      <a:pt x="166" y="262"/>
                    </a:lnTo>
                    <a:lnTo>
                      <a:pt x="178" y="250"/>
                    </a:lnTo>
                    <a:lnTo>
                      <a:pt x="184" y="234"/>
                    </a:lnTo>
                    <a:lnTo>
                      <a:pt x="190" y="220"/>
                    </a:lnTo>
                    <a:lnTo>
                      <a:pt x="192" y="202"/>
                    </a:lnTo>
                    <a:lnTo>
                      <a:pt x="192" y="158"/>
                    </a:lnTo>
                    <a:lnTo>
                      <a:pt x="212" y="158"/>
                    </a:lnTo>
                    <a:lnTo>
                      <a:pt x="212" y="202"/>
                    </a:lnTo>
                    <a:lnTo>
                      <a:pt x="212" y="202"/>
                    </a:lnTo>
                    <a:lnTo>
                      <a:pt x="210" y="224"/>
                    </a:lnTo>
                    <a:lnTo>
                      <a:pt x="204" y="242"/>
                    </a:lnTo>
                    <a:lnTo>
                      <a:pt x="194" y="260"/>
                    </a:lnTo>
                    <a:lnTo>
                      <a:pt x="180" y="276"/>
                    </a:lnTo>
                    <a:lnTo>
                      <a:pt x="166" y="288"/>
                    </a:lnTo>
                    <a:lnTo>
                      <a:pt x="148" y="298"/>
                    </a:lnTo>
                    <a:lnTo>
                      <a:pt x="128" y="304"/>
                    </a:lnTo>
                    <a:lnTo>
                      <a:pt x="108" y="306"/>
                    </a:lnTo>
                    <a:lnTo>
                      <a:pt x="108" y="306"/>
                    </a:lnTo>
                    <a:close/>
                    <a:moveTo>
                      <a:pt x="192" y="68"/>
                    </a:moveTo>
                    <a:lnTo>
                      <a:pt x="192" y="98"/>
                    </a:lnTo>
                    <a:lnTo>
                      <a:pt x="212" y="98"/>
                    </a:lnTo>
                    <a:lnTo>
                      <a:pt x="212" y="68"/>
                    </a:lnTo>
                    <a:lnTo>
                      <a:pt x="212" y="68"/>
                    </a:lnTo>
                    <a:lnTo>
                      <a:pt x="222" y="64"/>
                    </a:lnTo>
                    <a:lnTo>
                      <a:pt x="230" y="56"/>
                    </a:lnTo>
                    <a:lnTo>
                      <a:pt x="236" y="46"/>
                    </a:lnTo>
                    <a:lnTo>
                      <a:pt x="236" y="34"/>
                    </a:lnTo>
                    <a:lnTo>
                      <a:pt x="236" y="34"/>
                    </a:lnTo>
                    <a:lnTo>
                      <a:pt x="236" y="28"/>
                    </a:lnTo>
                    <a:lnTo>
                      <a:pt x="234" y="22"/>
                    </a:lnTo>
                    <a:lnTo>
                      <a:pt x="230" y="16"/>
                    </a:lnTo>
                    <a:lnTo>
                      <a:pt x="226" y="10"/>
                    </a:lnTo>
                    <a:lnTo>
                      <a:pt x="222" y="6"/>
                    </a:lnTo>
                    <a:lnTo>
                      <a:pt x="216" y="2"/>
                    </a:lnTo>
                    <a:lnTo>
                      <a:pt x="208" y="0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194" y="0"/>
                    </a:lnTo>
                    <a:lnTo>
                      <a:pt x="188" y="2"/>
                    </a:lnTo>
                    <a:lnTo>
                      <a:pt x="182" y="6"/>
                    </a:lnTo>
                    <a:lnTo>
                      <a:pt x="176" y="10"/>
                    </a:lnTo>
                    <a:lnTo>
                      <a:pt x="172" y="16"/>
                    </a:lnTo>
                    <a:lnTo>
                      <a:pt x="168" y="22"/>
                    </a:lnTo>
                    <a:lnTo>
                      <a:pt x="166" y="28"/>
                    </a:lnTo>
                    <a:lnTo>
                      <a:pt x="166" y="34"/>
                    </a:lnTo>
                    <a:lnTo>
                      <a:pt x="166" y="34"/>
                    </a:lnTo>
                    <a:lnTo>
                      <a:pt x="168" y="46"/>
                    </a:lnTo>
                    <a:lnTo>
                      <a:pt x="174" y="56"/>
                    </a:lnTo>
                    <a:lnTo>
                      <a:pt x="182" y="64"/>
                    </a:lnTo>
                    <a:lnTo>
                      <a:pt x="192" y="68"/>
                    </a:lnTo>
                    <a:lnTo>
                      <a:pt x="192" y="68"/>
                    </a:lnTo>
                    <a:close/>
                    <a:moveTo>
                      <a:pt x="202" y="20"/>
                    </a:moveTo>
                    <a:lnTo>
                      <a:pt x="202" y="20"/>
                    </a:lnTo>
                    <a:lnTo>
                      <a:pt x="208" y="20"/>
                    </a:lnTo>
                    <a:lnTo>
                      <a:pt x="212" y="24"/>
                    </a:lnTo>
                    <a:lnTo>
                      <a:pt x="216" y="28"/>
                    </a:lnTo>
                    <a:lnTo>
                      <a:pt x="216" y="34"/>
                    </a:lnTo>
                    <a:lnTo>
                      <a:pt x="216" y="34"/>
                    </a:lnTo>
                    <a:lnTo>
                      <a:pt x="216" y="40"/>
                    </a:lnTo>
                    <a:lnTo>
                      <a:pt x="212" y="46"/>
                    </a:lnTo>
                    <a:lnTo>
                      <a:pt x="208" y="50"/>
                    </a:lnTo>
                    <a:lnTo>
                      <a:pt x="202" y="50"/>
                    </a:lnTo>
                    <a:lnTo>
                      <a:pt x="202" y="50"/>
                    </a:lnTo>
                    <a:lnTo>
                      <a:pt x="196" y="50"/>
                    </a:lnTo>
                    <a:lnTo>
                      <a:pt x="190" y="46"/>
                    </a:lnTo>
                    <a:lnTo>
                      <a:pt x="188" y="40"/>
                    </a:lnTo>
                    <a:lnTo>
                      <a:pt x="186" y="34"/>
                    </a:lnTo>
                    <a:lnTo>
                      <a:pt x="186" y="34"/>
                    </a:lnTo>
                    <a:lnTo>
                      <a:pt x="188" y="28"/>
                    </a:lnTo>
                    <a:lnTo>
                      <a:pt x="190" y="24"/>
                    </a:lnTo>
                    <a:lnTo>
                      <a:pt x="196" y="20"/>
                    </a:lnTo>
                    <a:lnTo>
                      <a:pt x="202" y="20"/>
                    </a:lnTo>
                    <a:lnTo>
                      <a:pt x="202" y="20"/>
                    </a:lnTo>
                    <a:close/>
                    <a:moveTo>
                      <a:pt x="10" y="118"/>
                    </a:moveTo>
                    <a:lnTo>
                      <a:pt x="274" y="118"/>
                    </a:lnTo>
                    <a:lnTo>
                      <a:pt x="274" y="138"/>
                    </a:lnTo>
                    <a:lnTo>
                      <a:pt x="2" y="138"/>
                    </a:lnTo>
                    <a:lnTo>
                      <a:pt x="2" y="138"/>
                    </a:lnTo>
                    <a:lnTo>
                      <a:pt x="10" y="118"/>
                    </a:lnTo>
                    <a:lnTo>
                      <a:pt x="10" y="118"/>
                    </a:lnTo>
                    <a:close/>
                  </a:path>
                </a:pathLst>
              </a:custGeom>
              <a:grpFill/>
              <a:ln w="9525">
                <a:solidFill>
                  <a:srgbClr val="0E6CC2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</p:grpSp>
        <p:cxnSp>
          <p:nvCxnSpPr>
            <p:cNvPr id="13" name="Conector recto 12"/>
            <p:cNvCxnSpPr>
              <a:endCxn id="197" idx="2"/>
            </p:cNvCxnSpPr>
            <p:nvPr/>
          </p:nvCxnSpPr>
          <p:spPr>
            <a:xfrm flipV="1">
              <a:off x="7654694" y="2432115"/>
              <a:ext cx="205760" cy="25264"/>
            </a:xfrm>
            <a:prstGeom prst="line">
              <a:avLst/>
            </a:prstGeom>
            <a:ln>
              <a:solidFill>
                <a:srgbClr val="0E6C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787"/>
            <a:stretch/>
          </p:blipFill>
          <p:spPr>
            <a:xfrm flipH="1">
              <a:off x="7137860" y="2216986"/>
              <a:ext cx="657332" cy="847335"/>
            </a:xfrm>
            <a:prstGeom prst="rect">
              <a:avLst/>
            </a:prstGeom>
          </p:spPr>
        </p:pic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062" y="3256168"/>
            <a:ext cx="1278570" cy="1278570"/>
          </a:xfrm>
          <a:prstGeom prst="rect">
            <a:avLst/>
          </a:prstGeom>
        </p:spPr>
      </p:pic>
      <p:sp>
        <p:nvSpPr>
          <p:cNvPr id="57" name="CuadroTexto 56"/>
          <p:cNvSpPr txBox="1"/>
          <p:nvPr/>
        </p:nvSpPr>
        <p:spPr>
          <a:xfrm>
            <a:off x="3600152" y="3049215"/>
            <a:ext cx="1365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Información</a:t>
            </a:r>
          </a:p>
        </p:txBody>
      </p:sp>
      <p:sp>
        <p:nvSpPr>
          <p:cNvPr id="58" name="CuadroTexto 57"/>
          <p:cNvSpPr txBox="1"/>
          <p:nvPr/>
        </p:nvSpPr>
        <p:spPr>
          <a:xfrm>
            <a:off x="3432790" y="4437112"/>
            <a:ext cx="1698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Personalización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4644008" y="3645024"/>
            <a:ext cx="871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Sostenibilidad</a:t>
            </a:r>
          </a:p>
        </p:txBody>
      </p:sp>
      <p:sp>
        <p:nvSpPr>
          <p:cNvPr id="60" name="CuadroTexto 59"/>
          <p:cNvSpPr txBox="1"/>
          <p:nvPr/>
        </p:nvSpPr>
        <p:spPr>
          <a:xfrm>
            <a:off x="3056154" y="3645024"/>
            <a:ext cx="871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Omnicanalidad</a:t>
            </a:r>
            <a:endParaRPr lang="es-ES" sz="16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5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6&quot;&gt;&lt;elem m_fUsage=&quot;3.60245977444111176169E+00&quot;&gt;&lt;m_msothmcolidx val=&quot;0&quot;/&gt;&lt;m_rgb r=&quot;00&quot; g=&quot;4D&quot; b=&quot;86&quot;/&gt;&lt;m_nBrightness tagver0=&quot;26206&quot; tagname0=&quot;m_nBrightnessUNRECOGNIZED&quot; val=&quot;0&quot;/&gt;&lt;/elem&gt;&lt;elem m_fUsage=&quot;3.35159973485999085341E+00&quot;&gt;&lt;m_msothmcolidx val=&quot;0&quot;/&gt;&lt;m_rgb r=&quot;C4&quot; g=&quot;EF&quot; b=&quot;FF&quot;/&gt;&lt;m_nBrightness tagver0=&quot;26206&quot; tagname0=&quot;m_nBrightnessUNRECOGNIZED&quot; val=&quot;0&quot;/&gt;&lt;/elem&gt;&lt;elem m_fUsage=&quot;2.50891059609000022235E+00&quot;&gt;&lt;m_msothmcolidx val=&quot;0&quot;/&gt;&lt;m_rgb r=&quot;ED&quot; g=&quot;D2&quot; b=&quot;3F&quot;/&gt;&lt;m_nBrightness tagver0=&quot;26206&quot; tagname0=&quot;m_nBrightnessUNRECOGNIZED&quot; val=&quot;0&quot;/&gt;&lt;/elem&gt;&lt;elem m_fUsage=&quot;3.48678440100000153201E-01&quot;&gt;&lt;m_msothmcolidx val=&quot;0&quot;/&gt;&lt;m_rgb r=&quot;0E&quot; g=&quot;B6&quot; b=&quot;88&quot;/&gt;&lt;m_nBrightness tagver0=&quot;26206&quot; tagname0=&quot;m_nBrightnessUNRECOGNIZED&quot; val=&quot;0&quot;/&gt;&lt;/elem&gt;&lt;elem m_fUsage=&quot;1.51556241846057815348E-01&quot;&gt;&lt;m_msothmcolidx val=&quot;0&quot;/&gt;&lt;m_rgb r=&quot;E1&quot; g=&quot;4D&quot; b=&quot;63&quot;/&gt;&lt;m_nBrightness tagver0=&quot;26206&quot; tagname0=&quot;m_nBrightnessUNRECOGNIZED&quot; val=&quot;0&quot;/&gt;&lt;/elem&gt;&lt;elem m_fUsage=&quot;9.40593816330640396239E-03&quot;&gt;&lt;m_msothmcolidx val=&quot;0&quot;/&gt;&lt;m_rgb r=&quot;13&quot; g=&quot;3B&quot; b=&quot;67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q7ejMcSziTCPvgtFcMl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2t.2ciUQiyqE5drpnCfW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UB99ETQYq3hb5iM6GkG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ción1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EH General" ma:contentTypeID="0x01019100F7BFBE833DF7A548BA751D8D6529D398" ma:contentTypeVersion="1" ma:contentTypeDescription="MEH General" ma:contentTypeScope="" ma:versionID="4b4a259d3c5c8baf3daed2cd24d365ac">
  <xsd:schema xmlns:xsd="http://www.w3.org/2001/XMLSchema" xmlns:xs="http://www.w3.org/2001/XMLSchema" xmlns:p="http://schemas.microsoft.com/office/2006/metadata/properties" xmlns:ns2="http://schemas.microsoft.com/Sharpeoint/v3" xmlns:ns3="D378656E-D275-42D7-B2D3-8E9C7DD08EB4" targetNamespace="http://schemas.microsoft.com/office/2006/metadata/properties" ma:root="true" ma:fieldsID="3ee83c2fd8617b46795d6269ea7426c3" ns2:_="" ns3:_="">
    <xsd:import namespace="http://schemas.microsoft.com/Sharpeoint/v3"/>
    <xsd:import namespace="D378656E-D275-42D7-B2D3-8E9C7DD08EB4"/>
    <xsd:element name="properties">
      <xsd:complexType>
        <xsd:sequence>
          <xsd:element name="documentManagement">
            <xsd:complexType>
              <xsd:all>
                <xsd:element ref="ns2:FechaInfo"/>
                <xsd:element ref="ns2:Fecha_x0020_Caducidad" minOccurs="0"/>
                <xsd:element ref="ns2:Autor"/>
                <xsd:element ref="ns2:CategoriasGeneral" minOccurs="0"/>
                <xsd:element ref="ns2:CategoriasPorOrganigrama" minOccurs="0"/>
                <xsd:element ref="ns2:Cargo_x0020_del_x0020_Responsable" minOccurs="0"/>
                <xsd:element ref="ns2:Unidad_x0020_Responsable" minOccurs="0"/>
                <xsd:element ref="ns2:Descripci_x00f3_n" minOccurs="0"/>
                <xsd:element ref="ns3:Palabras_x0020_cla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peoint/v3" elementFormDefault="qualified">
    <xsd:import namespace="http://schemas.microsoft.com/office/2006/documentManagement/types"/>
    <xsd:import namespace="http://schemas.microsoft.com/office/infopath/2007/PartnerControls"/>
    <xsd:element name="FechaInfo" ma:index="2" ma:displayName="Información de fecha" ma:format="DateOnly" ma:internalName="FechaInfo">
      <xsd:simpleType>
        <xsd:restriction base="dms:DateTime"/>
      </xsd:simpleType>
    </xsd:element>
    <xsd:element name="Fecha_x0020_Caducidad" ma:index="3" nillable="true" ma:displayName="Fecha Caducidad" ma:format="DateOnly" ma:internalName="Fecha_x0020_Caducidad">
      <xsd:simpleType>
        <xsd:restriction base="dms:DateTime"/>
      </xsd:simpleType>
    </xsd:element>
    <xsd:element name="Autor" ma:index="4" ma:displayName="Autor" ma:internalName="Autor">
      <xsd:simpleType>
        <xsd:restriction base="dms:Text"/>
      </xsd:simpleType>
    </xsd:element>
    <xsd:element name="CategoriasGeneral" ma:index="5" nillable="true" ma:displayName="Categorías por Temas" ma:list="9b85097c-ea3b-4015-854f-529f1bd67134" ma:internalName="CategoriasGeneral" ma:showField="Title" ma:web="37c7cc42-bafd-4798-92fa-db501180737a">
      <xsd:simpleType>
        <xsd:restriction base="dms:Unknown"/>
      </xsd:simpleType>
    </xsd:element>
    <xsd:element name="CategoriasPorOrganigrama" ma:index="6" nillable="true" ma:displayName="Categorías por Organigrama" ma:list="35d7975e-b03d-4dd5-8162-38215b2862f7" ma:internalName="CategoriasPorOrganigrama" ma:showField="Title" ma:web="37c7cc42-bafd-4798-92fa-db501180737a">
      <xsd:simpleType>
        <xsd:restriction base="dms:Unknown"/>
      </xsd:simpleType>
    </xsd:element>
    <xsd:element name="Cargo_x0020_del_x0020_Responsable" ma:index="13" nillable="true" ma:displayName="Cargo Responsable" ma:hidden="true" ma:internalName="Cargo_x0020_del_x0020_Responsable">
      <xsd:simpleType>
        <xsd:restriction base="dms:Text"/>
      </xsd:simpleType>
    </xsd:element>
    <xsd:element name="Unidad_x0020_Responsable" ma:index="14" nillable="true" ma:displayName="Unidad Responsable" ma:hidden="true" ma:internalName="Unidad_x0020_Responsable">
      <xsd:simpleType>
        <xsd:restriction base="dms:Text"/>
      </xsd:simpleType>
    </xsd:element>
    <xsd:element name="Descripci_x00f3_n" ma:index="15" nillable="true" ma:displayName="Descripción" ma:hidden="true" ma:internalName="Descripci_x00f3_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8656E-D275-42D7-B2D3-8E9C7DD08EB4" elementFormDefault="qualified">
    <xsd:import namespace="http://schemas.microsoft.com/office/2006/documentManagement/types"/>
    <xsd:import namespace="http://schemas.microsoft.com/office/infopath/2007/PartnerControls"/>
    <xsd:element name="Palabras_x0020_clave" ma:index="16" nillable="true" ma:displayName="Palabras Clave" ma:hidden="true" ma:internalName="Palabras_x0020_clav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Sin palabras clav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Tipo de contenido"/>
        <xsd:element ref="dc:title" minOccurs="0" maxOccurs="1" ma:index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MehContentTypeForm</Display>
  <Edit>MehContentTypeForm</Edit>
  <New>MehContentTypeForm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ci_x00f3_n xmlns="http://schemas.microsoft.com/Sharpeoint/v3" xsi:nil="true"/>
    <Palabras_x0020_clave xmlns="D378656E-D275-42D7-B2D3-8E9C7DD08EB4"/>
    <CategoriasPorOrganigrama xmlns="http://schemas.microsoft.com/Sharpeoint/v3">46;#:Secretaría General Técnica</CategoriasPorOrganigrama>
    <Autor xmlns="http://schemas.microsoft.com/Sharpeoint/v3">UGCR</Autor>
    <FechaInfo xmlns="http://schemas.microsoft.com/Sharpeoint/v3">2016-11-23T23:00:00+00:00</FechaInfo>
    <Unidad_x0020_Responsable xmlns="http://schemas.microsoft.com/Sharpeoint/v3" xsi:nil="true"/>
    <Fecha_x0020_Caducidad xmlns="http://schemas.microsoft.com/Sharpeoint/v3" xsi:nil="true"/>
    <CategoriasGeneral xmlns="http://schemas.microsoft.com/Sharpeoint/v3">30;#:Información</CategoriasGeneral>
    <Cargo_x0020_del_x0020_Responsable xmlns="http://schemas.microsoft.com/Sharpeoint/v3" xsi:nil="true"/>
  </documentManagement>
</p:properties>
</file>

<file path=customXml/itemProps1.xml><?xml version="1.0" encoding="utf-8"?>
<ds:datastoreItem xmlns:ds="http://schemas.openxmlformats.org/officeDocument/2006/customXml" ds:itemID="{DA44BE1F-0979-4A1B-9171-11831F949F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peoint/v3"/>
    <ds:schemaRef ds:uri="D378656E-D275-42D7-B2D3-8E9C7DD08E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AED1C4-EB88-43BD-88DC-B5FDDB69DC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A9967D-5574-45BC-B032-FFA504F497FC}">
  <ds:schemaRefs>
    <ds:schemaRef ds:uri="http://purl.org/dc/elements/1.1/"/>
    <ds:schemaRef ds:uri="http://schemas.microsoft.com/office/2006/metadata/properties"/>
    <ds:schemaRef ds:uri="D378656E-D275-42D7-B2D3-8E9C7DD08EB4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pe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Presentación1</Template>
  <TotalTime>38924</TotalTime>
  <Words>1622</Words>
  <Application>Microsoft Office PowerPoint</Application>
  <PresentationFormat>Presentación en pantalla (4:3)</PresentationFormat>
  <Paragraphs>311</Paragraphs>
  <Slides>34</Slides>
  <Notes>13</Notes>
  <HiddenSlides>0</HiddenSlides>
  <MMClips>0</MMClips>
  <ScaleCrop>false</ScaleCrop>
  <HeadingPairs>
    <vt:vector size="8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8" baseType="lpstr">
      <vt:lpstr>MS PGothic</vt:lpstr>
      <vt:lpstr>Arial</vt:lpstr>
      <vt:lpstr>Arial Narrow</vt:lpstr>
      <vt:lpstr>Calibri</vt:lpstr>
      <vt:lpstr>Constantia</vt:lpstr>
      <vt:lpstr>Gill Sans MT</vt:lpstr>
      <vt:lpstr>Lato Black</vt:lpstr>
      <vt:lpstr>Lato Light</vt:lpstr>
      <vt:lpstr>Times New Roman</vt:lpstr>
      <vt:lpstr>Wingdings</vt:lpstr>
      <vt:lpstr>Wingdings 2</vt:lpstr>
      <vt:lpstr>Wingdings 3</vt:lpstr>
      <vt:lpstr>Presentación1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PPT_MHAFP_PAPEL</dc:title>
  <dc:creator>presentaciones</dc:creator>
  <cp:lastModifiedBy>Blanco Diaz, Raul</cp:lastModifiedBy>
  <cp:revision>1249</cp:revision>
  <cp:lastPrinted>2018-09-25T16:37:09Z</cp:lastPrinted>
  <dcterms:created xsi:type="dcterms:W3CDTF">2012-05-17T08:07:55Z</dcterms:created>
  <dcterms:modified xsi:type="dcterms:W3CDTF">2020-01-24T21:55:16Z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0x01019100F7BFBE833DF7A548BA751D8D6529D398</vt:lpwstr>
  </property>
</Properties>
</file>