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6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61" r:id="rId20"/>
    <p:sldId id="275" r:id="rId21"/>
  </p:sldIdLst>
  <p:sldSz cx="12192000" cy="6858000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418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DA0B0-D2F0-4DA2-A7A3-C9F80388E0F8}" type="datetimeFigureOut">
              <a:rPr lang="en-GB" smtClean="0"/>
              <a:t>25/01/2020</a:t>
            </a:fld>
            <a:endParaRPr lang="en-GB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D3323-84DC-4FB1-A06D-06B26BC29746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0719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tabLst>
                <a:tab pos="719138" algn="l"/>
                <a:tab pos="1441450" algn="l"/>
                <a:tab pos="2166938" algn="l"/>
                <a:tab pos="2887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719138" algn="l"/>
                <a:tab pos="1441450" algn="l"/>
                <a:tab pos="2166938" algn="l"/>
                <a:tab pos="2887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719138" algn="l"/>
                <a:tab pos="1441450" algn="l"/>
                <a:tab pos="2166938" algn="l"/>
                <a:tab pos="2887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719138" algn="l"/>
                <a:tab pos="1441450" algn="l"/>
                <a:tab pos="2166938" algn="l"/>
                <a:tab pos="2887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719138" algn="l"/>
                <a:tab pos="1441450" algn="l"/>
                <a:tab pos="2166938" algn="l"/>
                <a:tab pos="2887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19138" algn="l"/>
                <a:tab pos="1441450" algn="l"/>
                <a:tab pos="2166938" algn="l"/>
                <a:tab pos="2887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19138" algn="l"/>
                <a:tab pos="1441450" algn="l"/>
                <a:tab pos="2166938" algn="l"/>
                <a:tab pos="2887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19138" algn="l"/>
                <a:tab pos="1441450" algn="l"/>
                <a:tab pos="2166938" algn="l"/>
                <a:tab pos="2887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19138" algn="l"/>
                <a:tab pos="1441450" algn="l"/>
                <a:tab pos="2166938" algn="l"/>
                <a:tab pos="288766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0E74224-A492-4053-B786-905F37230A6C}" type="slidenum">
              <a:rPr lang="es-ES" altLang="en-US">
                <a:latin typeface="Calibri" pitchFamily="34" charset="0"/>
              </a:rPr>
              <a:pPr eaLnBrk="1" hangingPunct="1"/>
              <a:t>1</a:t>
            </a:fld>
            <a:endParaRPr lang="es-ES" altLang="en-US" dirty="0">
              <a:latin typeface="Calibri" pitchFamily="34" charset="0"/>
            </a:endParaRPr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22250" y="808038"/>
            <a:ext cx="7183438" cy="40417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474" y="5118426"/>
            <a:ext cx="5390934" cy="485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s-ES_tradnl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58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7D1A5-7C45-4043-B281-CB1095088EB3}" type="datetime1">
              <a:rPr lang="en-GB" smtClean="0"/>
              <a:t>25/01/2020</a:t>
            </a:fld>
            <a:endParaRPr lang="en-GB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20201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42CADA4-A755-42C9-8EF5-BCDB517D0B4F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617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3100-CD75-4826-B7B6-8D18BF61E4C4}" type="datetime1">
              <a:rPr lang="en-GB" smtClean="0"/>
              <a:t>25/01/2020</a:t>
            </a:fld>
            <a:endParaRPr lang="en-GB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ADA4-A755-42C9-8EF5-BCDB517D0B4F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481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EBD77-E4E1-4719-934E-7CB9471C8B29}" type="datetime1">
              <a:rPr lang="en-GB" smtClean="0"/>
              <a:t>25/01/2020</a:t>
            </a:fld>
            <a:endParaRPr lang="en-GB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CADA4-A755-42C9-8EF5-BCDB517D0B4F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798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296526" y="6316133"/>
            <a:ext cx="11887199" cy="271992"/>
            <a:chOff x="23" y="4047"/>
            <a:chExt cx="5747" cy="103"/>
          </a:xfrm>
        </p:grpSpPr>
        <p:pic>
          <p:nvPicPr>
            <p:cNvPr id="1434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" y="4047"/>
              <a:ext cx="5747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4344" name="Text Box 4"/>
            <p:cNvSpPr txBox="1">
              <a:spLocks noChangeArrowheads="1"/>
            </p:cNvSpPr>
            <p:nvPr/>
          </p:nvSpPr>
          <p:spPr bwMode="auto">
            <a:xfrm>
              <a:off x="52" y="4069"/>
              <a:ext cx="5669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s-ES_tradnl" altLang="es-ES_tradnl" dirty="0"/>
            </a:p>
          </p:txBody>
        </p:sp>
      </p:grp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10388600" y="6460092"/>
            <a:ext cx="1718734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" altLang="es-ES_tradnl" sz="1600" b="1" dirty="0" smtClean="0">
                <a:solidFill>
                  <a:srgbClr val="000000"/>
                </a:solidFill>
              </a:rPr>
              <a:t>25.ENERO 2020</a:t>
            </a:r>
            <a:endParaRPr lang="es-ES" altLang="es-ES_tradnl" sz="1600" b="1" dirty="0">
              <a:solidFill>
                <a:srgbClr val="000000"/>
              </a:solidFill>
            </a:endParaRPr>
          </a:p>
        </p:txBody>
      </p:sp>
      <p:sp>
        <p:nvSpPr>
          <p:cNvPr id="14342" name="8 CuadroTexto"/>
          <p:cNvSpPr txBox="1">
            <a:spLocks noChangeArrowheads="1"/>
          </p:cNvSpPr>
          <p:nvPr/>
        </p:nvSpPr>
        <p:spPr bwMode="auto">
          <a:xfrm>
            <a:off x="-44355" y="1412999"/>
            <a:ext cx="8688821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</a:pPr>
            <a:r>
              <a:rPr lang="es-ES_tradnl" altLang="es-ES_tradn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INDUSTRIA VASCA:</a:t>
            </a:r>
          </a:p>
          <a:p>
            <a:pPr algn="ctr" eaLnBrk="1" hangingPunct="1">
              <a:spcBef>
                <a:spcPts val="600"/>
              </a:spcBef>
              <a:spcAft>
                <a:spcPts val="600"/>
              </a:spcAft>
            </a:pPr>
            <a:r>
              <a:rPr lang="es-ES_tradnl" altLang="es-ES_tradn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GENERADORA DE RIQUEZA</a:t>
            </a:r>
          </a:p>
          <a:p>
            <a:pPr algn="ctr" eaLnBrk="1" hangingPunct="1">
              <a:spcBef>
                <a:spcPts val="600"/>
              </a:spcBef>
              <a:spcAft>
                <a:spcPts val="600"/>
              </a:spcAft>
            </a:pPr>
            <a:r>
              <a:rPr lang="es-ES_tradnl" altLang="es-ES_tradn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 PALANCA DE REDUCCION </a:t>
            </a:r>
          </a:p>
          <a:p>
            <a:pPr algn="ctr" eaLnBrk="1" hangingPunct="1">
              <a:spcBef>
                <a:spcPts val="600"/>
              </a:spcBef>
              <a:spcAft>
                <a:spcPts val="600"/>
              </a:spcAft>
            </a:pPr>
            <a:r>
              <a:rPr lang="es-ES_tradnl" altLang="es-ES_tradn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LAS DESIGUALDADES SOCIALES</a:t>
            </a:r>
            <a:endParaRPr lang="es-ES_tradnl" altLang="es-ES_tradn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0954" y="6588125"/>
            <a:ext cx="73289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00320 ILG/BVM</a:t>
            </a:r>
            <a:endParaRPr lang="en-GB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1" descr="NEW-PORT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243" y="1343021"/>
            <a:ext cx="8534400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56103"/>
            <a:ext cx="235743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 flipV="1">
            <a:off x="193675" y="669662"/>
            <a:ext cx="11668125" cy="45719"/>
          </a:xfrm>
          <a:prstGeom prst="rect">
            <a:avLst/>
          </a:prstGeom>
          <a:gradFill rotWithShape="0">
            <a:gsLst>
              <a:gs pos="0">
                <a:srgbClr val="336699"/>
              </a:gs>
              <a:gs pos="100000">
                <a:srgbClr val="FFFFFF">
                  <a:alpha val="87999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_tradnl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7386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ADA4-A755-42C9-8EF5-BCDB517D0B4F}" type="slidenum">
              <a:rPr lang="en-GB" smtClean="0"/>
              <a:t>10</a:t>
            </a:fld>
            <a:endParaRPr lang="en-GB" dirty="0"/>
          </a:p>
        </p:txBody>
      </p:sp>
      <p:sp>
        <p:nvSpPr>
          <p:cNvPr id="15" name="CuadroTexto 14"/>
          <p:cNvSpPr txBox="1"/>
          <p:nvPr/>
        </p:nvSpPr>
        <p:spPr>
          <a:xfrm>
            <a:off x="9228667" y="42329"/>
            <a:ext cx="293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INDUSTRIA VASCA</a:t>
            </a:r>
            <a:endParaRPr lang="en-GB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7" y="102139"/>
            <a:ext cx="235743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51342" y="529496"/>
            <a:ext cx="11659658" cy="45719"/>
          </a:xfrm>
          <a:prstGeom prst="rect">
            <a:avLst/>
          </a:prstGeom>
          <a:gradFill rotWithShape="0">
            <a:gsLst>
              <a:gs pos="0">
                <a:srgbClr val="336699"/>
              </a:gs>
              <a:gs pos="100000">
                <a:srgbClr val="FFFFFF">
                  <a:alpha val="87999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_tradnl" dirty="0"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290" y="984242"/>
            <a:ext cx="9866561" cy="554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5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ADA4-A755-42C9-8EF5-BCDB517D0B4F}" type="slidenum">
              <a:rPr lang="en-GB" smtClean="0"/>
              <a:t>11</a:t>
            </a:fld>
            <a:endParaRPr lang="en-GB" dirty="0"/>
          </a:p>
        </p:txBody>
      </p:sp>
      <p:sp>
        <p:nvSpPr>
          <p:cNvPr id="15" name="CuadroTexto 14"/>
          <p:cNvSpPr txBox="1"/>
          <p:nvPr/>
        </p:nvSpPr>
        <p:spPr>
          <a:xfrm>
            <a:off x="9228667" y="42329"/>
            <a:ext cx="293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INDUSTRIA VASCA</a:t>
            </a:r>
            <a:endParaRPr lang="en-GB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7" y="102139"/>
            <a:ext cx="235743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51342" y="529496"/>
            <a:ext cx="11659658" cy="45719"/>
          </a:xfrm>
          <a:prstGeom prst="rect">
            <a:avLst/>
          </a:prstGeom>
          <a:gradFill rotWithShape="0">
            <a:gsLst>
              <a:gs pos="0">
                <a:srgbClr val="336699"/>
              </a:gs>
              <a:gs pos="100000">
                <a:srgbClr val="FFFFFF">
                  <a:alpha val="87999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_tradnl" dirty="0">
              <a:cs typeface="Arial" panose="020B0604020202020204" pitchFamily="34" charset="0"/>
            </a:endParaRPr>
          </a:p>
        </p:txBody>
      </p:sp>
      <p:pic>
        <p:nvPicPr>
          <p:cNvPr id="6" name="Picture 10" descr="Resultado de imagen de BOEING 7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04" y="779947"/>
            <a:ext cx="10376378" cy="570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39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ADA4-A755-42C9-8EF5-BCDB517D0B4F}" type="slidenum">
              <a:rPr lang="en-GB" smtClean="0"/>
              <a:t>12</a:t>
            </a:fld>
            <a:endParaRPr lang="en-GB" dirty="0"/>
          </a:p>
        </p:txBody>
      </p:sp>
      <p:sp>
        <p:nvSpPr>
          <p:cNvPr id="15" name="CuadroTexto 14"/>
          <p:cNvSpPr txBox="1"/>
          <p:nvPr/>
        </p:nvSpPr>
        <p:spPr>
          <a:xfrm>
            <a:off x="9228667" y="42329"/>
            <a:ext cx="293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INDUSTRIA VASCA</a:t>
            </a:r>
            <a:endParaRPr lang="en-GB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7" y="102139"/>
            <a:ext cx="235743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51342" y="529496"/>
            <a:ext cx="11659658" cy="45719"/>
          </a:xfrm>
          <a:prstGeom prst="rect">
            <a:avLst/>
          </a:prstGeom>
          <a:gradFill rotWithShape="0">
            <a:gsLst>
              <a:gs pos="0">
                <a:srgbClr val="336699"/>
              </a:gs>
              <a:gs pos="100000">
                <a:srgbClr val="FFFFFF">
                  <a:alpha val="87999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_tradnl" dirty="0"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888" y="964742"/>
            <a:ext cx="9876712" cy="552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5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ADA4-A755-42C9-8EF5-BCDB517D0B4F}" type="slidenum">
              <a:rPr lang="en-GB" smtClean="0"/>
              <a:t>13</a:t>
            </a:fld>
            <a:endParaRPr lang="en-GB" dirty="0"/>
          </a:p>
        </p:txBody>
      </p:sp>
      <p:sp>
        <p:nvSpPr>
          <p:cNvPr id="15" name="CuadroTexto 14"/>
          <p:cNvSpPr txBox="1"/>
          <p:nvPr/>
        </p:nvSpPr>
        <p:spPr>
          <a:xfrm>
            <a:off x="9228667" y="42329"/>
            <a:ext cx="293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INDUSTRIA VASCA</a:t>
            </a:r>
            <a:endParaRPr lang="en-GB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7" y="102139"/>
            <a:ext cx="235743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51342" y="529496"/>
            <a:ext cx="11659658" cy="45719"/>
          </a:xfrm>
          <a:prstGeom prst="rect">
            <a:avLst/>
          </a:prstGeom>
          <a:gradFill rotWithShape="0">
            <a:gsLst>
              <a:gs pos="0">
                <a:srgbClr val="336699"/>
              </a:gs>
              <a:gs pos="100000">
                <a:srgbClr val="FFFFFF">
                  <a:alpha val="87999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_tradnl" dirty="0"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638" y="882340"/>
            <a:ext cx="10227028" cy="572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4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ADA4-A755-42C9-8EF5-BCDB517D0B4F}" type="slidenum">
              <a:rPr lang="en-GB" smtClean="0"/>
              <a:t>14</a:t>
            </a:fld>
            <a:endParaRPr lang="en-GB" dirty="0"/>
          </a:p>
        </p:txBody>
      </p:sp>
      <p:sp>
        <p:nvSpPr>
          <p:cNvPr id="15" name="CuadroTexto 14"/>
          <p:cNvSpPr txBox="1"/>
          <p:nvPr/>
        </p:nvSpPr>
        <p:spPr>
          <a:xfrm>
            <a:off x="9228667" y="42329"/>
            <a:ext cx="293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INDUSTRIA VASCA</a:t>
            </a:r>
            <a:endParaRPr lang="en-GB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7" y="102139"/>
            <a:ext cx="235743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51342" y="529496"/>
            <a:ext cx="11659658" cy="45719"/>
          </a:xfrm>
          <a:prstGeom prst="rect">
            <a:avLst/>
          </a:prstGeom>
          <a:gradFill rotWithShape="0">
            <a:gsLst>
              <a:gs pos="0">
                <a:srgbClr val="336699"/>
              </a:gs>
              <a:gs pos="100000">
                <a:srgbClr val="FFFFFF">
                  <a:alpha val="87999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_tradnl" dirty="0"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227" y="841028"/>
            <a:ext cx="10065039" cy="564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8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ADA4-A755-42C9-8EF5-BCDB517D0B4F}" type="slidenum">
              <a:rPr lang="en-GB" smtClean="0"/>
              <a:t>15</a:t>
            </a:fld>
            <a:endParaRPr lang="en-GB" dirty="0"/>
          </a:p>
        </p:txBody>
      </p:sp>
      <p:sp>
        <p:nvSpPr>
          <p:cNvPr id="15" name="CuadroTexto 14"/>
          <p:cNvSpPr txBox="1"/>
          <p:nvPr/>
        </p:nvSpPr>
        <p:spPr>
          <a:xfrm>
            <a:off x="9228667" y="42329"/>
            <a:ext cx="293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INDUSTRIA VASCA</a:t>
            </a:r>
            <a:endParaRPr lang="en-GB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7" y="102139"/>
            <a:ext cx="235743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51342" y="529496"/>
            <a:ext cx="11659658" cy="45719"/>
          </a:xfrm>
          <a:prstGeom prst="rect">
            <a:avLst/>
          </a:prstGeom>
          <a:gradFill rotWithShape="0">
            <a:gsLst>
              <a:gs pos="0">
                <a:srgbClr val="336699"/>
              </a:gs>
              <a:gs pos="100000">
                <a:srgbClr val="FFFFFF">
                  <a:alpha val="87999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_tradnl" dirty="0"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847" y="821210"/>
            <a:ext cx="10357020" cy="580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8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ADA4-A755-42C9-8EF5-BCDB517D0B4F}" type="slidenum">
              <a:rPr lang="en-GB" smtClean="0"/>
              <a:t>16</a:t>
            </a:fld>
            <a:endParaRPr lang="en-GB" dirty="0"/>
          </a:p>
        </p:txBody>
      </p:sp>
      <p:sp>
        <p:nvSpPr>
          <p:cNvPr id="15" name="CuadroTexto 14"/>
          <p:cNvSpPr txBox="1"/>
          <p:nvPr/>
        </p:nvSpPr>
        <p:spPr>
          <a:xfrm>
            <a:off x="9228667" y="42329"/>
            <a:ext cx="293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INDUSTRIA VASCA</a:t>
            </a:r>
            <a:endParaRPr lang="en-GB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7" y="102139"/>
            <a:ext cx="235743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51342" y="529496"/>
            <a:ext cx="11659658" cy="45719"/>
          </a:xfrm>
          <a:prstGeom prst="rect">
            <a:avLst/>
          </a:prstGeom>
          <a:gradFill rotWithShape="0">
            <a:gsLst>
              <a:gs pos="0">
                <a:srgbClr val="336699"/>
              </a:gs>
              <a:gs pos="100000">
                <a:srgbClr val="FFFFFF">
                  <a:alpha val="87999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_tradnl" dirty="0"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011" y="880613"/>
            <a:ext cx="10223990" cy="572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5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ADA4-A755-42C9-8EF5-BCDB517D0B4F}" type="slidenum">
              <a:rPr lang="en-GB" smtClean="0"/>
              <a:t>17</a:t>
            </a:fld>
            <a:endParaRPr lang="en-GB" dirty="0"/>
          </a:p>
        </p:txBody>
      </p:sp>
      <p:sp>
        <p:nvSpPr>
          <p:cNvPr id="15" name="CuadroTexto 14"/>
          <p:cNvSpPr txBox="1"/>
          <p:nvPr/>
        </p:nvSpPr>
        <p:spPr>
          <a:xfrm>
            <a:off x="9228667" y="42329"/>
            <a:ext cx="293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INDUSTRIA VASCA</a:t>
            </a:r>
            <a:endParaRPr lang="en-GB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7" y="102139"/>
            <a:ext cx="235743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51342" y="529496"/>
            <a:ext cx="11659658" cy="45719"/>
          </a:xfrm>
          <a:prstGeom prst="rect">
            <a:avLst/>
          </a:prstGeom>
          <a:gradFill rotWithShape="0">
            <a:gsLst>
              <a:gs pos="0">
                <a:srgbClr val="336699"/>
              </a:gs>
              <a:gs pos="100000">
                <a:srgbClr val="FFFFFF">
                  <a:alpha val="87999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_tradnl" dirty="0"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993" y="850739"/>
            <a:ext cx="9838605" cy="550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9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ADA4-A755-42C9-8EF5-BCDB517D0B4F}" type="slidenum">
              <a:rPr lang="en-GB" smtClean="0"/>
              <a:t>18</a:t>
            </a:fld>
            <a:endParaRPr lang="en-GB" dirty="0"/>
          </a:p>
        </p:txBody>
      </p:sp>
      <p:sp>
        <p:nvSpPr>
          <p:cNvPr id="15" name="CuadroTexto 14"/>
          <p:cNvSpPr txBox="1"/>
          <p:nvPr/>
        </p:nvSpPr>
        <p:spPr>
          <a:xfrm>
            <a:off x="9228667" y="42329"/>
            <a:ext cx="293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INDUSTRIA VASCA</a:t>
            </a:r>
            <a:endParaRPr lang="en-GB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7" y="102139"/>
            <a:ext cx="235743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51342" y="529496"/>
            <a:ext cx="11659658" cy="45719"/>
          </a:xfrm>
          <a:prstGeom prst="rect">
            <a:avLst/>
          </a:prstGeom>
          <a:gradFill rotWithShape="0">
            <a:gsLst>
              <a:gs pos="0">
                <a:srgbClr val="336699"/>
              </a:gs>
              <a:gs pos="100000">
                <a:srgbClr val="FFFFFF">
                  <a:alpha val="87999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_tradnl" dirty="0"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444" y="823500"/>
            <a:ext cx="10124555" cy="566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6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ADA4-A755-42C9-8EF5-BCDB517D0B4F}" type="slidenum">
              <a:rPr lang="en-GB" smtClean="0"/>
              <a:t>19</a:t>
            </a:fld>
            <a:endParaRPr lang="en-GB" dirty="0"/>
          </a:p>
        </p:txBody>
      </p:sp>
      <p:sp>
        <p:nvSpPr>
          <p:cNvPr id="15" name="CuadroTexto 14"/>
          <p:cNvSpPr txBox="1"/>
          <p:nvPr/>
        </p:nvSpPr>
        <p:spPr>
          <a:xfrm>
            <a:off x="9228667" y="42329"/>
            <a:ext cx="293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INDUSTRIA VASCA</a:t>
            </a:r>
            <a:endParaRPr lang="en-GB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7" y="102139"/>
            <a:ext cx="235743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51342" y="529496"/>
            <a:ext cx="11659658" cy="45719"/>
          </a:xfrm>
          <a:prstGeom prst="rect">
            <a:avLst/>
          </a:prstGeom>
          <a:gradFill rotWithShape="0">
            <a:gsLst>
              <a:gs pos="0">
                <a:srgbClr val="336699"/>
              </a:gs>
              <a:gs pos="100000">
                <a:srgbClr val="FFFFFF">
                  <a:alpha val="87999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_tradnl" dirty="0">
              <a:cs typeface="Arial" panose="020B0604020202020204" pitchFamily="34" charset="0"/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1286934" y="1617133"/>
            <a:ext cx="9609669" cy="6519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APOYEMOS A LOS EMPRENDEDORES EMPRESARIALES</a:t>
            </a:r>
            <a:endParaRPr lang="en-GB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1286933" y="3344335"/>
            <a:ext cx="9609669" cy="6519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APOYEMOS A LAS EMPRESAS INDUSTRIALES</a:t>
            </a:r>
            <a:endParaRPr lang="en-GB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1286935" y="5105405"/>
            <a:ext cx="9609669" cy="6519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INDUSTRIA VASCA: GARANTIA DE PROGRESO SOCIAL</a:t>
            </a:r>
            <a:endParaRPr lang="en-GB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15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ADA4-A755-42C9-8EF5-BCDB517D0B4F}" type="slidenum">
              <a:rPr lang="en-GB" smtClean="0"/>
              <a:t>2</a:t>
            </a:fld>
            <a:endParaRPr lang="en-GB" dirty="0"/>
          </a:p>
        </p:txBody>
      </p:sp>
      <p:sp>
        <p:nvSpPr>
          <p:cNvPr id="3" name="CuadroTexto 2"/>
          <p:cNvSpPr txBox="1"/>
          <p:nvPr/>
        </p:nvSpPr>
        <p:spPr>
          <a:xfrm>
            <a:off x="9228667" y="42329"/>
            <a:ext cx="293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INDUSTRIA VASCA</a:t>
            </a:r>
            <a:endParaRPr lang="en-GB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lipse 6"/>
          <p:cNvSpPr/>
          <p:nvPr/>
        </p:nvSpPr>
        <p:spPr>
          <a:xfrm>
            <a:off x="1176864" y="1049865"/>
            <a:ext cx="3175000" cy="197273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ALTO CONTENIDO</a:t>
            </a:r>
          </a:p>
          <a:p>
            <a:pPr algn="ctr"/>
            <a:r>
              <a:rPr lang="en-GB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</a:t>
            </a:r>
            <a:endParaRPr lang="en-GB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Elipse 18"/>
          <p:cNvSpPr/>
          <p:nvPr/>
        </p:nvSpPr>
        <p:spPr>
          <a:xfrm>
            <a:off x="7128950" y="1066796"/>
            <a:ext cx="3725314" cy="197273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EMPLEO DE CALIDAD Y ALTO NIVEL DE VIDA</a:t>
            </a:r>
            <a:endParaRPr lang="en-GB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echa derecha 7"/>
          <p:cNvSpPr/>
          <p:nvPr/>
        </p:nvSpPr>
        <p:spPr>
          <a:xfrm>
            <a:off x="4995333" y="1600198"/>
            <a:ext cx="1625600" cy="8720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CuadroTexto 8"/>
          <p:cNvSpPr txBox="1"/>
          <p:nvPr/>
        </p:nvSpPr>
        <p:spPr>
          <a:xfrm>
            <a:off x="6194041" y="3847950"/>
            <a:ext cx="342914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692400" algn="l"/>
              </a:tabLst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ALEMANIA	26 %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692400" algn="l"/>
              </a:tabLst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UE 28	19 %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692400" algn="l"/>
              </a:tabLst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EUSKADI	24 %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692400" algn="l"/>
              </a:tabLst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ESPAÑA	18 %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Conector recto 19"/>
          <p:cNvCxnSpPr/>
          <p:nvPr/>
        </p:nvCxnSpPr>
        <p:spPr>
          <a:xfrm>
            <a:off x="5808133" y="3606801"/>
            <a:ext cx="0" cy="206586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/>
          <p:cNvSpPr txBox="1"/>
          <p:nvPr/>
        </p:nvSpPr>
        <p:spPr>
          <a:xfrm>
            <a:off x="1932094" y="4286005"/>
            <a:ext cx="32284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% INDUSTRIA EN LA </a:t>
            </a:r>
          </a:p>
          <a:p>
            <a:pPr algn="ctr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ECONOMIA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7" y="102139"/>
            <a:ext cx="235743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51342" y="529496"/>
            <a:ext cx="11659658" cy="45719"/>
          </a:xfrm>
          <a:prstGeom prst="rect">
            <a:avLst/>
          </a:prstGeom>
          <a:gradFill rotWithShape="0">
            <a:gsLst>
              <a:gs pos="0">
                <a:srgbClr val="336699"/>
              </a:gs>
              <a:gs pos="100000">
                <a:srgbClr val="FFFFFF">
                  <a:alpha val="87999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_tradnl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88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8" grpId="0" animBg="1"/>
      <p:bldP spid="9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ADA4-A755-42C9-8EF5-BCDB517D0B4F}" type="slidenum">
              <a:rPr lang="en-GB" smtClean="0"/>
              <a:t>20</a:t>
            </a:fld>
            <a:endParaRPr lang="en-GB" dirty="0"/>
          </a:p>
        </p:txBody>
      </p:sp>
      <p:sp>
        <p:nvSpPr>
          <p:cNvPr id="15" name="CuadroTexto 14"/>
          <p:cNvSpPr txBox="1"/>
          <p:nvPr/>
        </p:nvSpPr>
        <p:spPr>
          <a:xfrm>
            <a:off x="9228667" y="42329"/>
            <a:ext cx="293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INDUSTRIA VASCA</a:t>
            </a:r>
            <a:endParaRPr lang="en-GB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7" y="102139"/>
            <a:ext cx="235743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51342" y="529496"/>
            <a:ext cx="11659658" cy="45719"/>
          </a:xfrm>
          <a:prstGeom prst="rect">
            <a:avLst/>
          </a:prstGeom>
          <a:gradFill rotWithShape="0">
            <a:gsLst>
              <a:gs pos="0">
                <a:srgbClr val="336699"/>
              </a:gs>
              <a:gs pos="100000">
                <a:srgbClr val="FFFFFF">
                  <a:alpha val="87999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_tradnl" dirty="0"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539996" y="2853267"/>
            <a:ext cx="66095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MUCHAS GRACIAS</a:t>
            </a:r>
            <a:endParaRPr lang="en-GB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0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ADA4-A755-42C9-8EF5-BCDB517D0B4F}" type="slidenum">
              <a:rPr lang="en-GB" smtClean="0"/>
              <a:t>3</a:t>
            </a:fld>
            <a:endParaRPr lang="en-GB" dirty="0"/>
          </a:p>
        </p:txBody>
      </p:sp>
      <p:sp>
        <p:nvSpPr>
          <p:cNvPr id="15" name="CuadroTexto 14"/>
          <p:cNvSpPr txBox="1"/>
          <p:nvPr/>
        </p:nvSpPr>
        <p:spPr>
          <a:xfrm>
            <a:off x="9228667" y="42329"/>
            <a:ext cx="293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INDUSTRIA VASCA</a:t>
            </a:r>
            <a:endParaRPr lang="en-GB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7" y="102139"/>
            <a:ext cx="235743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51342" y="529496"/>
            <a:ext cx="11659658" cy="45719"/>
          </a:xfrm>
          <a:prstGeom prst="rect">
            <a:avLst/>
          </a:prstGeom>
          <a:gradFill rotWithShape="0">
            <a:gsLst>
              <a:gs pos="0">
                <a:srgbClr val="336699"/>
              </a:gs>
              <a:gs pos="100000">
                <a:srgbClr val="FFFFFF">
                  <a:alpha val="87999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_tradnl" dirty="0"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564195" y="753534"/>
            <a:ext cx="9026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ESTRUCTURA DEL ECOSISTEMA INDUSTRIAL EN EUSKADI</a:t>
            </a:r>
            <a:endParaRPr lang="en-GB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117336" y="1773557"/>
            <a:ext cx="997399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POCAS GRANDES EMPRESAS INDUSTRIALES</a:t>
            </a:r>
          </a:p>
          <a:p>
            <a:pPr marL="271463" indent="-271463" algn="just"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 IBERDROLA, PETRONOR, MERCEDES, MICHELIN,… )</a:t>
            </a:r>
          </a:p>
          <a:p>
            <a:pPr marL="271463" indent="-271463" algn="just">
              <a:spcBef>
                <a:spcPts val="600"/>
              </a:spcBef>
              <a:spcAft>
                <a:spcPts val="600"/>
              </a:spcAft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EMPRESAS TRACTORAS INDUSTRIALES DE TAMAÑO MEDIO</a:t>
            </a:r>
          </a:p>
          <a:p>
            <a:pPr marL="271463" algn="just">
              <a:spcBef>
                <a:spcPts val="600"/>
              </a:spcBef>
              <a:spcAft>
                <a:spcPts val="600"/>
              </a:spcAft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 GAMESA, CAF, CIE, GESTAMP, ITP, AERNNOVA,…)</a:t>
            </a:r>
          </a:p>
          <a:p>
            <a:pPr marL="271463" algn="just">
              <a:spcBef>
                <a:spcPts val="600"/>
              </a:spcBef>
              <a:spcAft>
                <a:spcPts val="600"/>
              </a:spcAft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PYMES INDUSTRIALES CON TECNOLOGIA Y PRODUCTO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INGENIERIAS, TICs, CONSULTORAS TECNOLOGICAS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12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ADA4-A755-42C9-8EF5-BCDB517D0B4F}" type="slidenum">
              <a:rPr lang="en-GB" smtClean="0"/>
              <a:t>4</a:t>
            </a:fld>
            <a:endParaRPr lang="en-GB" dirty="0"/>
          </a:p>
        </p:txBody>
      </p:sp>
      <p:sp>
        <p:nvSpPr>
          <p:cNvPr id="15" name="CuadroTexto 14"/>
          <p:cNvSpPr txBox="1"/>
          <p:nvPr/>
        </p:nvSpPr>
        <p:spPr>
          <a:xfrm>
            <a:off x="9228667" y="42329"/>
            <a:ext cx="293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INDUSTRIA VASCA</a:t>
            </a:r>
            <a:endParaRPr lang="en-GB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7" y="102139"/>
            <a:ext cx="235743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51342" y="529496"/>
            <a:ext cx="11659658" cy="45719"/>
          </a:xfrm>
          <a:prstGeom prst="rect">
            <a:avLst/>
          </a:prstGeom>
          <a:gradFill rotWithShape="0">
            <a:gsLst>
              <a:gs pos="0">
                <a:srgbClr val="336699"/>
              </a:gs>
              <a:gs pos="100000">
                <a:srgbClr val="FFFFFF">
                  <a:alpha val="87999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_tradnl" dirty="0"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82336" y="1411342"/>
            <a:ext cx="106936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ADMINISTRACIONES VASCAS ( GOBIERNO VASCO Y DIPUTACIONES FORALES ): APOYO HISTORICO AL DESARROLLO DE LAS EMPRESAS INDUSTRIALES.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PROGRAMAS DIVERSOS DE APOYO AL EMPRENDIMIENTO EMPRESARIAL Y A LA I+D+I.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COLABORACION PUBLICO – PRIVADA PARA EL DESARROLLO DE LOS CLUSTER SECTORIALES.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RED POTENTE DE CENTROS TECNOLOGICOS Y UNIVERSIDADES TECNICAS Y EMPRESARIALES.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34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ADA4-A755-42C9-8EF5-BCDB517D0B4F}" type="slidenum">
              <a:rPr lang="en-GB" smtClean="0"/>
              <a:t>5</a:t>
            </a:fld>
            <a:endParaRPr lang="en-GB" dirty="0"/>
          </a:p>
        </p:txBody>
      </p:sp>
      <p:sp>
        <p:nvSpPr>
          <p:cNvPr id="15" name="CuadroTexto 14"/>
          <p:cNvSpPr txBox="1"/>
          <p:nvPr/>
        </p:nvSpPr>
        <p:spPr>
          <a:xfrm>
            <a:off x="9228667" y="25396"/>
            <a:ext cx="293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INDUSTRIA VASCA</a:t>
            </a:r>
            <a:endParaRPr lang="en-GB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7" y="102139"/>
            <a:ext cx="235743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51342" y="529496"/>
            <a:ext cx="11659658" cy="45719"/>
          </a:xfrm>
          <a:prstGeom prst="rect">
            <a:avLst/>
          </a:prstGeom>
          <a:gradFill rotWithShape="0">
            <a:gsLst>
              <a:gs pos="0">
                <a:srgbClr val="336699"/>
              </a:gs>
              <a:gs pos="100000">
                <a:srgbClr val="FFFFFF">
                  <a:alpha val="87999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_tradnl" dirty="0"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82336" y="1411342"/>
            <a:ext cx="1069366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2016 : RECUPERACION ACTIVIDAD ECONOMICA ANTERIOR A LA CRISIS DEL 2008.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BASQUE INDUSTRY 4.0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138" indent="-363538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COMPETITIVIDAD EMPRESARIAL</a:t>
            </a:r>
          </a:p>
          <a:p>
            <a:pPr marL="719138" indent="-363538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CREACION DE EMPLEO DE CALIDAD</a:t>
            </a:r>
          </a:p>
          <a:p>
            <a:pPr marL="719138" indent="-363538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ANCLAJE ACTIVIDADES PRODUCTIVAS EN EUSKADI</a:t>
            </a:r>
          </a:p>
          <a:p>
            <a:pPr marL="719138" indent="-363538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TRACCION DEL SECTOR SERVICIOS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13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ADA4-A755-42C9-8EF5-BCDB517D0B4F}" type="slidenum">
              <a:rPr lang="en-GB" smtClean="0"/>
              <a:t>6</a:t>
            </a:fld>
            <a:endParaRPr lang="en-GB" dirty="0"/>
          </a:p>
        </p:txBody>
      </p:sp>
      <p:sp>
        <p:nvSpPr>
          <p:cNvPr id="15" name="CuadroTexto 14"/>
          <p:cNvSpPr txBox="1"/>
          <p:nvPr/>
        </p:nvSpPr>
        <p:spPr>
          <a:xfrm>
            <a:off x="9228667" y="42329"/>
            <a:ext cx="293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INDUSTRIA VASCA</a:t>
            </a:r>
            <a:endParaRPr lang="en-GB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7" y="102139"/>
            <a:ext cx="235743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51342" y="529496"/>
            <a:ext cx="11659658" cy="45719"/>
          </a:xfrm>
          <a:prstGeom prst="rect">
            <a:avLst/>
          </a:prstGeom>
          <a:gradFill rotWithShape="0">
            <a:gsLst>
              <a:gs pos="0">
                <a:srgbClr val="336699"/>
              </a:gs>
              <a:gs pos="100000">
                <a:srgbClr val="FFFFFF">
                  <a:alpha val="87999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_tradnl" dirty="0">
              <a:cs typeface="Arial" panose="020B0604020202020204" pitchFamily="34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151342" y="893762"/>
            <a:ext cx="11151398" cy="5827713"/>
            <a:chOff x="-819911" y="692150"/>
            <a:chExt cx="9963911" cy="5827713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141663"/>
              <a:ext cx="3671888" cy="185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1"/>
            <a:stretch>
              <a:fillRect/>
            </a:stretch>
          </p:blipFill>
          <p:spPr bwMode="auto">
            <a:xfrm>
              <a:off x="4500563" y="692150"/>
              <a:ext cx="4383087" cy="273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33 CuadroTexto"/>
            <p:cNvSpPr txBox="1">
              <a:spLocks noChangeArrowheads="1"/>
            </p:cNvSpPr>
            <p:nvPr/>
          </p:nvSpPr>
          <p:spPr bwMode="auto">
            <a:xfrm>
              <a:off x="468313" y="2322516"/>
              <a:ext cx="3313112" cy="52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 typeface="Times New Roman" panose="02020603050405020304" pitchFamily="18" charset="0"/>
                <a:buNone/>
              </a:pPr>
              <a:r>
                <a:rPr lang="es-ES_tradnl" altLang="es-ES" sz="14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HQs AERNNOVA </a:t>
              </a:r>
            </a:p>
            <a:p>
              <a:pPr algn="ctr" eaLnBrk="1" hangingPunct="1">
                <a:spcBef>
                  <a:spcPct val="0"/>
                </a:spcBef>
                <a:buSzTx/>
                <a:buFont typeface="Times New Roman" panose="02020603050405020304" pitchFamily="18" charset="0"/>
                <a:buNone/>
              </a:pPr>
              <a:r>
                <a:rPr lang="es-ES_tradnl" altLang="es-ES" sz="14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(Alava Technology Park)</a:t>
              </a:r>
              <a:r>
                <a:rPr lang="es-ES_tradnl" altLang="es-ES" sz="1400" b="1" u="sng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s-ES" altLang="es-ES" sz="14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35 CuadroTexto"/>
            <p:cNvSpPr txBox="1">
              <a:spLocks noChangeArrowheads="1"/>
            </p:cNvSpPr>
            <p:nvPr/>
          </p:nvSpPr>
          <p:spPr bwMode="auto">
            <a:xfrm>
              <a:off x="-819911" y="1257304"/>
              <a:ext cx="4902200" cy="92392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 typeface="Times New Roman" panose="02020603050405020304" pitchFamily="18" charset="0"/>
                <a:buNone/>
              </a:pPr>
              <a:r>
                <a:rPr lang="es-ES_tradnl" altLang="es-ES" sz="18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Aernnova has more than 1.400 employees in the Basque Country, 500 of them engineers and graduates </a:t>
              </a:r>
              <a:endParaRPr lang="es-ES" altLang="es-E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3873504"/>
              <a:ext cx="3852862" cy="257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1 CuadroTexto"/>
            <p:cNvSpPr txBox="1">
              <a:spLocks noChangeArrowheads="1"/>
            </p:cNvSpPr>
            <p:nvPr/>
          </p:nvSpPr>
          <p:spPr bwMode="auto">
            <a:xfrm>
              <a:off x="7559675" y="3789363"/>
              <a:ext cx="1584325" cy="52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 typeface="Times New Roman" panose="02020603050405020304" pitchFamily="18" charset="0"/>
                <a:buNone/>
              </a:pPr>
              <a:r>
                <a:rPr lang="es-ES_tradnl" altLang="es-ES" sz="14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 Engineering</a:t>
              </a:r>
              <a:endParaRPr lang="es-ES" altLang="es-ES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40 CuadroTexto"/>
            <p:cNvSpPr txBox="1">
              <a:spLocks noChangeArrowheads="1"/>
            </p:cNvSpPr>
            <p:nvPr/>
          </p:nvSpPr>
          <p:spPr bwMode="auto">
            <a:xfrm>
              <a:off x="684213" y="3043241"/>
              <a:ext cx="2592387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 typeface="Times New Roman" panose="02020603050405020304" pitchFamily="18" charset="0"/>
                <a:buNone/>
              </a:pPr>
              <a:r>
                <a:rPr lang="es-ES_tradnl" altLang="es-ES" sz="14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DECISION CENTRE </a:t>
              </a:r>
            </a:p>
            <a:p>
              <a:pPr algn="ctr" eaLnBrk="1" hangingPunct="1">
                <a:spcBef>
                  <a:spcPct val="0"/>
                </a:spcBef>
                <a:buSzTx/>
                <a:buFont typeface="Times New Roman" panose="02020603050405020304" pitchFamily="18" charset="0"/>
                <a:buNone/>
              </a:pPr>
              <a:r>
                <a:rPr lang="es-ES_tradnl" altLang="es-ES" sz="14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Corporate Offices</a:t>
              </a:r>
              <a:endParaRPr lang="es-ES" altLang="es-ES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2" descr="C:\Users\120516\AppData\Local\Microsoft\Windows\Temporary Internet Files\Content.Outlook\4UYRMV2Z\AED_Derio_1600x1067 (2)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688" y="4941888"/>
              <a:ext cx="2365375" cy="157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CuadroTexto 19"/>
          <p:cNvSpPr txBox="1"/>
          <p:nvPr/>
        </p:nvSpPr>
        <p:spPr>
          <a:xfrm>
            <a:off x="3224519" y="581760"/>
            <a:ext cx="5854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AERNNOVA SITES IN THE BASQUE COUNTRY</a:t>
            </a:r>
            <a:endParaRPr lang="en-GB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40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ADA4-A755-42C9-8EF5-BCDB517D0B4F}" type="slidenum">
              <a:rPr lang="en-GB" smtClean="0"/>
              <a:t>7</a:t>
            </a:fld>
            <a:endParaRPr lang="en-GB" dirty="0"/>
          </a:p>
        </p:txBody>
      </p:sp>
      <p:sp>
        <p:nvSpPr>
          <p:cNvPr id="15" name="CuadroTexto 14"/>
          <p:cNvSpPr txBox="1"/>
          <p:nvPr/>
        </p:nvSpPr>
        <p:spPr>
          <a:xfrm>
            <a:off x="9228667" y="42329"/>
            <a:ext cx="293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INDUSTRIA VASCA</a:t>
            </a:r>
            <a:endParaRPr lang="en-GB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7" y="102139"/>
            <a:ext cx="235743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51342" y="529496"/>
            <a:ext cx="11659658" cy="45719"/>
          </a:xfrm>
          <a:prstGeom prst="rect">
            <a:avLst/>
          </a:prstGeom>
          <a:gradFill rotWithShape="0">
            <a:gsLst>
              <a:gs pos="0">
                <a:srgbClr val="336699"/>
              </a:gs>
              <a:gs pos="100000">
                <a:srgbClr val="FFFFFF">
                  <a:alpha val="87999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_tradnl" dirty="0">
              <a:cs typeface="Arial" panose="020B0604020202020204" pitchFamily="34" charset="0"/>
            </a:endParaRP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" r="3358" b="20605"/>
          <a:stretch>
            <a:fillRect/>
          </a:stretch>
        </p:blipFill>
        <p:spPr bwMode="auto">
          <a:xfrm>
            <a:off x="2054757" y="1196975"/>
            <a:ext cx="40497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12 CuadroTexto"/>
          <p:cNvSpPr txBox="1">
            <a:spLocks noChangeArrowheads="1"/>
          </p:cNvSpPr>
          <p:nvPr/>
        </p:nvSpPr>
        <p:spPr bwMode="auto">
          <a:xfrm>
            <a:off x="2054757" y="781248"/>
            <a:ext cx="44180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 typeface="Times New Roman" panose="02020603050405020304" pitchFamily="18" charset="0"/>
              <a:buNone/>
            </a:pPr>
            <a:r>
              <a:rPr lang="es-ES_tradnl" altLang="es-ES" sz="14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AERNNOVA (Berantevilla) </a:t>
            </a:r>
            <a:endParaRPr lang="es-ES" altLang="es-ES" sz="1400" b="1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007" y="1196975"/>
            <a:ext cx="3819525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082" y="4292600"/>
            <a:ext cx="5113337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14 CuadroTexto"/>
          <p:cNvSpPr txBox="1">
            <a:spLocks noChangeArrowheads="1"/>
          </p:cNvSpPr>
          <p:nvPr/>
        </p:nvSpPr>
        <p:spPr bwMode="auto">
          <a:xfrm>
            <a:off x="6518807" y="731838"/>
            <a:ext cx="3168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s-ES"/>
            </a:defPPr>
            <a:lvl1pPr>
              <a:spcBef>
                <a:spcPct val="0"/>
              </a:spcBef>
              <a:buSzTx/>
              <a:buFont typeface="Times New Roman" panose="02020603050405020304" pitchFamily="18" charset="0"/>
              <a:buNone/>
              <a:defRPr sz="1400" b="1" u="sng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pPr algn="ctr"/>
            <a:r>
              <a:rPr lang="es-ES_tradnl" altLang="es-ES" dirty="0"/>
              <a:t>Aerostructures assembly</a:t>
            </a:r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73213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ADA4-A755-42C9-8EF5-BCDB517D0B4F}" type="slidenum">
              <a:rPr lang="en-GB" smtClean="0"/>
              <a:t>8</a:t>
            </a:fld>
            <a:endParaRPr lang="en-GB" dirty="0"/>
          </a:p>
        </p:txBody>
      </p:sp>
      <p:sp>
        <p:nvSpPr>
          <p:cNvPr id="15" name="CuadroTexto 14"/>
          <p:cNvSpPr txBox="1"/>
          <p:nvPr/>
        </p:nvSpPr>
        <p:spPr>
          <a:xfrm>
            <a:off x="9228667" y="42329"/>
            <a:ext cx="293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INDUSTRIA VASCA</a:t>
            </a:r>
            <a:endParaRPr lang="en-GB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7" y="102139"/>
            <a:ext cx="235743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51342" y="529496"/>
            <a:ext cx="11659658" cy="45719"/>
          </a:xfrm>
          <a:prstGeom prst="rect">
            <a:avLst/>
          </a:prstGeom>
          <a:gradFill rotWithShape="0">
            <a:gsLst>
              <a:gs pos="0">
                <a:srgbClr val="336699"/>
              </a:gs>
              <a:gs pos="100000">
                <a:srgbClr val="FFFFFF">
                  <a:alpha val="87999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_tradnl" dirty="0">
              <a:cs typeface="Arial" panose="020B0604020202020204" pitchFamily="34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922867" y="853546"/>
            <a:ext cx="10261600" cy="5761037"/>
            <a:chOff x="179388" y="836613"/>
            <a:chExt cx="8856662" cy="5761037"/>
          </a:xfrm>
        </p:grpSpPr>
        <p:sp>
          <p:nvSpPr>
            <p:cNvPr id="12" name="8 CuadroTexto"/>
            <p:cNvSpPr txBox="1">
              <a:spLocks noChangeArrowheads="1"/>
            </p:cNvSpPr>
            <p:nvPr/>
          </p:nvSpPr>
          <p:spPr bwMode="auto">
            <a:xfrm>
              <a:off x="323850" y="836613"/>
              <a:ext cx="8569325" cy="357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57188" indent="-357188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14388" indent="-357188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814388" indent="-814388" algn="just" eaLnBrk="1" hangingPunct="1">
                <a:spcBef>
                  <a:spcPct val="0"/>
                </a:spcBef>
                <a:buSzTx/>
                <a:buFont typeface="Times New Roman" panose="02020603050405020304" pitchFamily="18" charset="0"/>
                <a:buNone/>
              </a:pPr>
              <a:endParaRPr lang="es-ES" altLang="en-US" sz="18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14388" indent="-814388" algn="just" eaLnBrk="1" hangingPunct="1">
                <a:spcBef>
                  <a:spcPct val="0"/>
                </a:spcBef>
                <a:buSzTx/>
                <a:buFont typeface="Times New Roman" panose="02020603050405020304" pitchFamily="18" charset="0"/>
                <a:buNone/>
              </a:pPr>
              <a:r>
                <a:rPr lang="es-ES" altLang="en-US" sz="1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TRASFORMATION </a:t>
              </a:r>
              <a:r>
                <a:rPr lang="es-ES" alt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EXAMPLE</a:t>
              </a:r>
            </a:p>
            <a:p>
              <a:pPr marL="814388" indent="-814388" algn="just" eaLnBrk="1" hangingPunct="1">
                <a:spcBef>
                  <a:spcPct val="0"/>
                </a:spcBef>
                <a:buSzTx/>
                <a:buFontTx/>
                <a:buBlip>
                  <a:blip r:embed="rId3"/>
                </a:buBlip>
              </a:pPr>
              <a:r>
                <a:rPr lang="es-ES" alt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The Centre of Excellence will be a transformation example of a running 3.0 company to a Digital and Connected 4.0 one. </a:t>
              </a:r>
            </a:p>
            <a:p>
              <a:pPr lvl="1" indent="-814388" algn="just" eaLnBrk="1" hangingPunct="1">
                <a:spcBef>
                  <a:spcPct val="0"/>
                </a:spcBef>
                <a:buSzTx/>
                <a:buFont typeface="Wingdings" panose="05000000000000000000" pitchFamily="2" charset="2"/>
                <a:buChar char="v"/>
              </a:pPr>
              <a:endParaRPr lang="es-ES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 algn="just" eaLnBrk="1" hangingPunct="1">
                <a:spcBef>
                  <a:spcPct val="0"/>
                </a:spcBef>
                <a:buSzTx/>
                <a:buFont typeface="Times New Roman" panose="02020603050405020304" pitchFamily="18" charset="0"/>
                <a:buNone/>
              </a:pPr>
              <a:endParaRPr lang="es-ES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 eaLnBrk="1" hangingPunct="1">
                <a:spcBef>
                  <a:spcPct val="0"/>
                </a:spcBef>
                <a:buSzTx/>
                <a:buFont typeface="Wingdings" panose="05000000000000000000" pitchFamily="2" charset="2"/>
                <a:buChar char="v"/>
              </a:pPr>
              <a:endParaRPr lang="es-ES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 algn="just" eaLnBrk="1" hangingPunct="1">
                <a:spcBef>
                  <a:spcPct val="0"/>
                </a:spcBef>
                <a:buSzTx/>
                <a:buFont typeface="Wingdings" panose="05000000000000000000" pitchFamily="2" charset="2"/>
                <a:buChar char="v"/>
              </a:pPr>
              <a:endParaRPr lang="es-ES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 eaLnBrk="1" hangingPunct="1">
                <a:spcBef>
                  <a:spcPct val="0"/>
                </a:spcBef>
                <a:buSzTx/>
                <a:buFont typeface="Wingdings" panose="05000000000000000000" pitchFamily="2" charset="2"/>
                <a:buChar char="v"/>
              </a:pPr>
              <a:endParaRPr lang="es-ES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SzTx/>
                <a:buFont typeface="Times New Roman" panose="02020603050405020304" pitchFamily="18" charset="0"/>
                <a:buNone/>
              </a:pPr>
              <a:endParaRPr lang="es-ES" alt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SzTx/>
                <a:buFont typeface="Times New Roman" panose="02020603050405020304" pitchFamily="18" charset="0"/>
                <a:buNone/>
              </a:pPr>
              <a:endParaRPr lang="en-US" alt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 eaLnBrk="1" hangingPunct="1">
                <a:spcBef>
                  <a:spcPct val="0"/>
                </a:spcBef>
                <a:buSzTx/>
                <a:buFont typeface="Wingdings" panose="05000000000000000000" pitchFamily="2" charset="2"/>
                <a:buChar char="Ø"/>
              </a:pPr>
              <a:endParaRPr lang="es-ES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/>
            <a:srcRect l="31294" t="16877" r="10096" b="18969"/>
            <a:stretch>
              <a:fillRect/>
            </a:stretch>
          </p:blipFill>
          <p:spPr bwMode="auto">
            <a:xfrm>
              <a:off x="4333875" y="3573463"/>
              <a:ext cx="4702175" cy="26955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4" descr="https://cdn.pixabay.com/photo/2013/07/13/11/33/arrow-158377_960_720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rot="5982352" flipH="1">
              <a:off x="8174215" y="3427076"/>
              <a:ext cx="1016709" cy="6903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6" name="6 Imagen" descr="SiFACHAn título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125" b="56595"/>
            <a:stretch>
              <a:fillRect/>
            </a:stretch>
          </p:blipFill>
          <p:spPr bwMode="auto">
            <a:xfrm>
              <a:off x="250825" y="2492375"/>
              <a:ext cx="2089150" cy="1169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9 Imagen" descr="Sin título.JPG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012" b="17488"/>
            <a:stretch>
              <a:fillRect/>
            </a:stretch>
          </p:blipFill>
          <p:spPr bwMode="auto">
            <a:xfrm>
              <a:off x="2411413" y="2420938"/>
              <a:ext cx="1779587" cy="1512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6 Imagen" descr="Sin título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365" b="67204"/>
            <a:stretch>
              <a:fillRect/>
            </a:stretch>
          </p:blipFill>
          <p:spPr bwMode="auto">
            <a:xfrm>
              <a:off x="179388" y="4884738"/>
              <a:ext cx="1981200" cy="1281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15 Imagen" descr="Sin título.JPG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482"/>
            <a:stretch>
              <a:fillRect/>
            </a:stretch>
          </p:blipFill>
          <p:spPr bwMode="auto">
            <a:xfrm>
              <a:off x="2051050" y="5314950"/>
              <a:ext cx="2089150" cy="128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19 Imagen" descr="garbitec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51720" y="3994674"/>
              <a:ext cx="2088232" cy="1234526"/>
            </a:xfrm>
            <a:prstGeom prst="flowChartAlternateProcess">
              <a:avLst/>
            </a:prstGeom>
            <a:ln w="28575">
              <a:solidFill>
                <a:schemeClr val="accent2">
                  <a:lumMod val="40000"/>
                  <a:lumOff val="60000"/>
                </a:schemeClr>
              </a:solidFill>
            </a:ln>
          </p:spPr>
        </p:pic>
        <p:sp>
          <p:nvSpPr>
            <p:cNvPr id="28" name="20 Rectángulo"/>
            <p:cNvSpPr/>
            <p:nvPr/>
          </p:nvSpPr>
          <p:spPr>
            <a:xfrm>
              <a:off x="640414" y="4005064"/>
              <a:ext cx="907250" cy="707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" sz="4000" dirty="0">
                  <a:ln w="31550" cmpd="sng">
                    <a:gradFill>
                      <a:gsLst>
                        <a:gs pos="25000">
                          <a:schemeClr val="accent1">
                            <a:shade val="25000"/>
                            <a:satMod val="190000"/>
                          </a:schemeClr>
                        </a:gs>
                        <a:gs pos="80000">
                          <a:schemeClr val="accent1">
                            <a:tint val="75000"/>
                            <a:satMod val="190000"/>
                          </a:schemeClr>
                        </a:gs>
                      </a:gsLst>
                      <a:lin ang="5400000"/>
                    </a:gradFill>
                    <a:prstDash val="solid"/>
                  </a:ln>
                  <a:solidFill>
                    <a:srgbClr val="FFFFFF"/>
                  </a:solidFill>
                  <a:effectLst>
                    <a:outerShdw blurRad="41275" dist="12700" dir="120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3.0</a:t>
              </a:r>
            </a:p>
          </p:txBody>
        </p:sp>
        <p:sp>
          <p:nvSpPr>
            <p:cNvPr id="29" name="21 Rectángulo"/>
            <p:cNvSpPr/>
            <p:nvPr/>
          </p:nvSpPr>
          <p:spPr>
            <a:xfrm>
              <a:off x="7524328" y="3009146"/>
              <a:ext cx="907250" cy="707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" sz="4000" dirty="0">
                  <a:ln w="31550" cmpd="sng">
                    <a:gradFill>
                      <a:gsLst>
                        <a:gs pos="25000">
                          <a:schemeClr val="accent1">
                            <a:shade val="25000"/>
                            <a:satMod val="190000"/>
                          </a:schemeClr>
                        </a:gs>
                        <a:gs pos="80000">
                          <a:schemeClr val="accent1">
                            <a:tint val="75000"/>
                            <a:satMod val="190000"/>
                          </a:schemeClr>
                        </a:gs>
                      </a:gsLst>
                      <a:lin ang="5400000"/>
                    </a:gradFill>
                    <a:prstDash val="solid"/>
                  </a:ln>
                  <a:solidFill>
                    <a:srgbClr val="FFFFFF"/>
                  </a:solidFill>
                  <a:effectLst>
                    <a:outerShdw blurRad="41275" dist="12700" dir="120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4.0</a:t>
              </a:r>
            </a:p>
          </p:txBody>
        </p:sp>
      </p:grpSp>
      <p:sp>
        <p:nvSpPr>
          <p:cNvPr id="30" name="CuadroTexto 29"/>
          <p:cNvSpPr txBox="1"/>
          <p:nvPr/>
        </p:nvSpPr>
        <p:spPr>
          <a:xfrm>
            <a:off x="3935719" y="629169"/>
            <a:ext cx="44092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AERNNOVA SMART INDUSTRY 4.0</a:t>
            </a:r>
            <a:endParaRPr lang="en-GB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95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ADA4-A755-42C9-8EF5-BCDB517D0B4F}" type="slidenum">
              <a:rPr lang="en-GB" smtClean="0"/>
              <a:t>9</a:t>
            </a:fld>
            <a:endParaRPr lang="en-GB" dirty="0"/>
          </a:p>
        </p:txBody>
      </p:sp>
      <p:sp>
        <p:nvSpPr>
          <p:cNvPr id="15" name="CuadroTexto 14"/>
          <p:cNvSpPr txBox="1"/>
          <p:nvPr/>
        </p:nvSpPr>
        <p:spPr>
          <a:xfrm>
            <a:off x="9228667" y="42329"/>
            <a:ext cx="293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INDUSTRIA VASCA</a:t>
            </a:r>
            <a:endParaRPr lang="en-GB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7" y="102139"/>
            <a:ext cx="235743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51342" y="529496"/>
            <a:ext cx="11659658" cy="45719"/>
          </a:xfrm>
          <a:prstGeom prst="rect">
            <a:avLst/>
          </a:prstGeom>
          <a:gradFill rotWithShape="0">
            <a:gsLst>
              <a:gs pos="0">
                <a:srgbClr val="336699"/>
              </a:gs>
              <a:gs pos="100000">
                <a:srgbClr val="FFFFFF">
                  <a:alpha val="87999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_tradnl" dirty="0"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581" y="943647"/>
            <a:ext cx="9562953" cy="536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1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299</Words>
  <Application>Microsoft Office PowerPoint</Application>
  <PresentationFormat>Panorámica</PresentationFormat>
  <Paragraphs>104</Paragraphs>
  <Slides>20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ANN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VICENTE MORAZA, MARIA BLANCA</dc:creator>
  <cp:lastModifiedBy>LOPEZ GANDASEGUI, IÑAKI</cp:lastModifiedBy>
  <cp:revision>53</cp:revision>
  <cp:lastPrinted>2019-07-22T09:38:30Z</cp:lastPrinted>
  <dcterms:created xsi:type="dcterms:W3CDTF">2019-04-25T07:42:17Z</dcterms:created>
  <dcterms:modified xsi:type="dcterms:W3CDTF">2020-01-24T23:07:41Z</dcterms:modified>
</cp:coreProperties>
</file>